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52"/>
  </p:notesMasterIdLst>
  <p:sldIdLst>
    <p:sldId id="256" r:id="rId2"/>
    <p:sldId id="275" r:id="rId3"/>
    <p:sldId id="308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305" r:id="rId28"/>
    <p:sldId id="333" r:id="rId29"/>
    <p:sldId id="259" r:id="rId30"/>
    <p:sldId id="261" r:id="rId31"/>
    <p:sldId id="328" r:id="rId32"/>
    <p:sldId id="306" r:id="rId33"/>
    <p:sldId id="263" r:id="rId34"/>
    <p:sldId id="264" r:id="rId35"/>
    <p:sldId id="265" r:id="rId36"/>
    <p:sldId id="266" r:id="rId37"/>
    <p:sldId id="267" r:id="rId38"/>
    <p:sldId id="268" r:id="rId39"/>
    <p:sldId id="269" r:id="rId40"/>
    <p:sldId id="270" r:id="rId41"/>
    <p:sldId id="271" r:id="rId42"/>
    <p:sldId id="272" r:id="rId43"/>
    <p:sldId id="273" r:id="rId44"/>
    <p:sldId id="274" r:id="rId45"/>
    <p:sldId id="307" r:id="rId46"/>
    <p:sldId id="301" r:id="rId47"/>
    <p:sldId id="302" r:id="rId48"/>
    <p:sldId id="303" r:id="rId49"/>
    <p:sldId id="304" r:id="rId50"/>
    <p:sldId id="300" r:id="rId51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4" roundtripDataSignature="AMtx7mgIf3DmH49+FxNtb53cH2CE7Ynz5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13"/>
    <p:restoredTop sz="52277"/>
  </p:normalViewPr>
  <p:slideViewPr>
    <p:cSldViewPr snapToGrid="0" snapToObjects="1">
      <p:cViewPr varScale="1">
        <p:scale>
          <a:sx n="90" d="100"/>
          <a:sy n="90" d="100"/>
        </p:scale>
        <p:origin x="44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800" dirty="0"/>
          </a:p>
        </p:txBody>
      </p:sp>
      <p:sp>
        <p:nvSpPr>
          <p:cNvPr id="38" name="Google Shape;3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478" name="Google Shape;478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6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485" name="Google Shape;485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492" name="Google Shape;492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6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508" name="Google Shape;508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6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515" name="Google Shape;515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6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522" name="Google Shape;522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6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529" name="Google Shape;529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p6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536" name="Google Shape;536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543" name="Google Shape;543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6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554" name="Google Shape;554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1149e19df79_0_5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7" name="Google Shape;427;g1149e19df79_0_54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28" name="Google Shape;428;g1149e19df79_0_54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p7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565" name="Google Shape;565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7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572" name="Google Shape;572;p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7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579" name="Google Shape;579;p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7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586" name="Google Shape;586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p7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593" name="Google Shape;593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7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600" name="Google Shape;600;p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7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607" name="Google Shape;607;p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1149e19df79_0_5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7" name="Google Shape;427;g1149e19df79_0_54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428" name="Google Shape;428;g1149e19df79_0_54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4807236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5" name="Google Shape;195;p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689120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149e19df79_0_4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2" name="Google Shape;62;g1149e19df79_0_40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63" name="Google Shape;63;g1149e19df79_0_40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1149e19df79_0_5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7" name="Google Shape;427;g1149e19df79_0_54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8" name="Google Shape;428;g1149e19df79_0_54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4837101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149e19df79_0_4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g1149e19df79_0_44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107" name="Google Shape;107;g1149e19df79_0_44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5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280" name="Google Shape;280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3375381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1149e19df79_0_5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7" name="Google Shape;427;g1149e19df79_0_54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428" name="Google Shape;428;g1149e19df79_0_54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0391705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147" name="Google Shape;14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149e19df79_0_5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g1149e19df79_0_54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165" name="Google Shape;165;g1149e19df79_0_54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34</a:t>
            </a:fld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1149e19df79_0_58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191" name="Google Shape;191;g1149e19df79_0_5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209" name="Google Shape;20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230" name="Google Shape;23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254" name="Google Shape;25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286" name="Google Shape;28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435" name="Google Shape;43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1149e19df79_0_62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309" name="Google Shape;309;g1149e19df79_0_6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1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332" name="Google Shape;33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2" name="Google Shape;362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363" name="Google Shape;363;p1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42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03" name="Google Shape;40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1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0" name="Google Shape;42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1149e19df79_0_5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7" name="Google Shape;427;g1149e19df79_0_54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8" name="Google Shape;428;g1149e19df79_0_54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45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3219370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4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90" name="Google Shape;90;p4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46</a:t>
            </a:fld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2" name="Google Shape;122;p4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123" name="Google Shape;123;p4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47</a:t>
            </a:fld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p5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147" name="Google Shape;147;p5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48</a:t>
            </a:fld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3" name="Google Shape;173;p5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174" name="Google Shape;174;p5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49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1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442" name="Google Shape;44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7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9" name="Google Shape;629;p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2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449" name="Google Shape;449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2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457" name="Google Shape;457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5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464" name="Google Shape;46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5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200" dirty="0"/>
          </a:p>
        </p:txBody>
      </p:sp>
      <p:sp>
        <p:nvSpPr>
          <p:cNvPr id="471" name="Google Shape;471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33913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Spring 2022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4A753A07-4AD0-9A63-52E4-3D35BB540162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1EF8DD94-ABD4-9643-AB0F-23A3A1C123C6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6;p22">
            <a:extLst>
              <a:ext uri="{FF2B5EF4-FFF2-40B4-BE49-F238E27FC236}">
                <a16:creationId xmlns:a16="http://schemas.microsoft.com/office/drawing/2014/main" id="{F5B1DCA2-0BB9-38AB-64EF-0D5A312F8108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15: Debugging &amp; Code Generation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5;p22">
            <a:extLst>
              <a:ext uri="{FF2B5EF4-FFF2-40B4-BE49-F238E27FC236}">
                <a16:creationId xmlns:a16="http://schemas.microsoft.com/office/drawing/2014/main" id="{723F4CF5-A7C0-62C3-28FD-3EC79902E67D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2022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llEverywhere">
  <p:cSld name="PollEverywher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5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" name="Google Shape;31;p25"/>
          <p:cNvSpPr/>
          <p:nvPr/>
        </p:nvSpPr>
        <p:spPr>
          <a:xfrm>
            <a:off x="0" y="206019"/>
            <a:ext cx="9144000" cy="1063981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2" name="Google Shape;32;p25"/>
          <p:cNvPicPr preferRelativeResize="0"/>
          <p:nvPr/>
        </p:nvPicPr>
        <p:blipFill rotWithShape="1">
          <a:blip r:embed="rId2">
            <a:alphaModFix/>
          </a:blip>
          <a:srcRect t="14966" b="14963"/>
          <a:stretch/>
        </p:blipFill>
        <p:spPr>
          <a:xfrm>
            <a:off x="241553" y="479874"/>
            <a:ext cx="3692944" cy="601177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25" descr="Respond at https://pollev.com/cse390b. Options are:&#10;a) To grade you on whether or not you get the questions we ask correct&#10;b) to aid your learning by giving you a chance to practice applying the material we are covering&#10;c) to take attendance&#10;d) I'm not sure" title="Why are we using Poll Everywhere in lectures?"/>
          <p:cNvSpPr txBox="1">
            <a:spLocks noGrp="1"/>
          </p:cNvSpPr>
          <p:nvPr>
            <p:ph type="title"/>
          </p:nvPr>
        </p:nvSpPr>
        <p:spPr>
          <a:xfrm>
            <a:off x="377550" y="1598386"/>
            <a:ext cx="8388900" cy="11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5"/>
          <p:cNvSpPr txBox="1">
            <a:spLocks noGrp="1"/>
          </p:cNvSpPr>
          <p:nvPr>
            <p:ph type="body" idx="1"/>
          </p:nvPr>
        </p:nvSpPr>
        <p:spPr>
          <a:xfrm>
            <a:off x="377550" y="2888543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766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/>
            </a:lvl1pPr>
            <a:lvl2pPr marL="914400" lvl="1" indent="-382269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/>
            </a:lvl2pPr>
            <a:lvl3pPr marL="1371600" lvl="2" indent="-330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  <a:defRPr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9pPr>
          </a:lstStyle>
          <a:p>
            <a:endParaRPr/>
          </a:p>
        </p:txBody>
      </p:sp>
      <p:sp>
        <p:nvSpPr>
          <p:cNvPr id="35" name="Google Shape;35;p25"/>
          <p:cNvSpPr/>
          <p:nvPr/>
        </p:nvSpPr>
        <p:spPr>
          <a:xfrm>
            <a:off x="4944291" y="540630"/>
            <a:ext cx="3958156" cy="479667"/>
          </a:xfrm>
          <a:prstGeom prst="roundRect">
            <a:avLst>
              <a:gd name="adj" fmla="val 16667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n-US"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Vote at https://pollev.com/cse390b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9B5AF223-B8B7-D6CB-15B8-C9FE116D2145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7" name="Google Shape;14;p22">
            <a:extLst>
              <a:ext uri="{FF2B5EF4-FFF2-40B4-BE49-F238E27FC236}">
                <a16:creationId xmlns:a16="http://schemas.microsoft.com/office/drawing/2014/main" id="{6892B113-33A3-AF14-1C0B-9661486AF64B}"/>
              </a:ext>
            </a:extLst>
          </p:cNvPr>
          <p:cNvPicPr preferRelativeResize="0"/>
          <p:nvPr userDrawn="1"/>
        </p:nvPicPr>
        <p:blipFill rotWithShape="1">
          <a:blip r:embed="rId5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6;p22">
            <a:extLst>
              <a:ext uri="{FF2B5EF4-FFF2-40B4-BE49-F238E27FC236}">
                <a16:creationId xmlns:a16="http://schemas.microsoft.com/office/drawing/2014/main" id="{6D95F829-62BA-067F-EE5E-FD6106A75D45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15: Debugging &amp; Code Generation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5;p22">
            <a:extLst>
              <a:ext uri="{FF2B5EF4-FFF2-40B4-BE49-F238E27FC236}">
                <a16:creationId xmlns:a16="http://schemas.microsoft.com/office/drawing/2014/main" id="{692A4556-3ACE-74BB-B7FE-232419E9E560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2022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.cs.uni-saarland.de/zeller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Debugging Strategies &amp; Code Generation</a:t>
            </a:r>
            <a:endParaRPr sz="2400" i="1" dirty="0"/>
          </a:p>
        </p:txBody>
      </p:sp>
      <p:sp>
        <p:nvSpPr>
          <p:cNvPr id="41" name="Google Shape;41;p1"/>
          <p:cNvSpPr txBox="1">
            <a:spLocks noGrp="1"/>
          </p:cNvSpPr>
          <p:nvPr>
            <p:ph type="subTitle" idx="1"/>
          </p:nvPr>
        </p:nvSpPr>
        <p:spPr>
          <a:xfrm>
            <a:off x="685800" y="5191237"/>
            <a:ext cx="7772400" cy="1277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None/>
            </a:pPr>
            <a:r>
              <a:rPr lang="en-US" sz="2400" dirty="0"/>
              <a:t>Debugging Metacognitive Skill, Roadmap of Compilers, Code Generation, Two-Tier Compilation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Debugging Process</a:t>
            </a:r>
            <a:endParaRPr/>
          </a:p>
        </p:txBody>
      </p:sp>
      <p:sp>
        <p:nvSpPr>
          <p:cNvPr id="481" name="Google Shape;481;p6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1: Find small, repeatable test case that produces the failure 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May take effort, but helps identify the defect and gives you a regression test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Do not start Step 2 until you have a simple repeatable test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2: Narrow down location and proximate cause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Loop: (a) Study the data (b) hypothesize (c) experiment 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Experiments often involve changing the code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Do not start Step 3 until you understand the cause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482" name="Google Shape;482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6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Debugging Process</a:t>
            </a:r>
            <a:endParaRPr/>
          </a:p>
        </p:txBody>
      </p:sp>
      <p:sp>
        <p:nvSpPr>
          <p:cNvPr id="488" name="Google Shape;488;p6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3: Fix the defect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Is it a simple typo, or a design flaw?  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Does it occur elsewhere?</a:t>
            </a:r>
            <a:endParaRPr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4: Add test case to regression suite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Is this failure fixed?  Are any other new failures introduced?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489" name="Google Shape;489;p6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6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Debugging and The Scientific Method</a:t>
            </a:r>
            <a:endParaRPr/>
          </a:p>
        </p:txBody>
      </p:sp>
      <p:sp>
        <p:nvSpPr>
          <p:cNvPr id="495" name="Google Shape;495;p6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Debugging should be systematic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Carefully decide what to do instead of flail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Keep a record of everything that you do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Don’t get sucked into fruitless avenues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Use an iterative scientific process: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96" name="Google Shape;496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pic>
        <p:nvPicPr>
          <p:cNvPr id="497" name="Google Shape;497;p62" descr="Home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89881" y="1336170"/>
            <a:ext cx="2044519" cy="2511930"/>
          </a:xfrm>
          <a:prstGeom prst="rect">
            <a:avLst/>
          </a:prstGeom>
          <a:noFill/>
          <a:ln>
            <a:noFill/>
          </a:ln>
        </p:spPr>
      </p:pic>
      <p:sp>
        <p:nvSpPr>
          <p:cNvPr id="498" name="Google Shape;498;p62"/>
          <p:cNvSpPr txBox="1"/>
          <p:nvPr/>
        </p:nvSpPr>
        <p:spPr>
          <a:xfrm>
            <a:off x="3170943" y="4495800"/>
            <a:ext cx="2848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Formulate a </a:t>
            </a:r>
            <a:r>
              <a:rPr lang="en-US" sz="2000" b="0" i="0" u="none" strike="noStrike" cap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hypothesis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p62"/>
          <p:cNvSpPr txBox="1"/>
          <p:nvPr/>
        </p:nvSpPr>
        <p:spPr>
          <a:xfrm>
            <a:off x="5737729" y="5314890"/>
            <a:ext cx="2679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Design an </a:t>
            </a:r>
            <a:r>
              <a:rPr lang="en-US" sz="2000" b="0" i="0" u="none" strike="noStrike" cap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experiment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0" name="Google Shape;500;p62"/>
          <p:cNvSpPr txBox="1"/>
          <p:nvPr/>
        </p:nvSpPr>
        <p:spPr>
          <a:xfrm>
            <a:off x="3154054" y="6153090"/>
            <a:ext cx="2789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 an </a:t>
            </a:r>
            <a:r>
              <a:rPr lang="en-US" sz="2000" b="0" i="0" u="none" strike="noStrike" cap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experiment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p62"/>
          <p:cNvSpPr txBox="1"/>
          <p:nvPr/>
        </p:nvSpPr>
        <p:spPr>
          <a:xfrm>
            <a:off x="1114601" y="5314890"/>
            <a:ext cx="1962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Interpret </a:t>
            </a:r>
            <a:r>
              <a:rPr lang="en-US" sz="2000" b="0" i="0" u="none" strike="noStrike" cap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results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Google Shape;502;p62"/>
          <p:cNvSpPr/>
          <p:nvPr/>
        </p:nvSpPr>
        <p:spPr>
          <a:xfrm rot="5400000">
            <a:off x="6127830" y="4575735"/>
            <a:ext cx="705000" cy="86880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rgbClr val="00B0F0"/>
          </a:solidFill>
          <a:ln w="25400" cap="flat" cmpd="sng">
            <a:solidFill>
              <a:srgbClr val="00946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03" name="Google Shape;503;p62"/>
          <p:cNvSpPr/>
          <p:nvPr/>
        </p:nvSpPr>
        <p:spPr>
          <a:xfrm rot="10800000">
            <a:off x="5943511" y="5684399"/>
            <a:ext cx="857400" cy="86880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rgbClr val="00B0F0"/>
          </a:solidFill>
          <a:ln w="25400" cap="flat" cmpd="sng">
            <a:solidFill>
              <a:srgbClr val="00946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04" name="Google Shape;504;p62"/>
          <p:cNvSpPr/>
          <p:nvPr/>
        </p:nvSpPr>
        <p:spPr>
          <a:xfrm rot="-5400000">
            <a:off x="2363219" y="5715900"/>
            <a:ext cx="653400" cy="86880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rgbClr val="00B0F0"/>
          </a:solidFill>
          <a:ln w="25400" cap="flat" cmpd="sng">
            <a:solidFill>
              <a:srgbClr val="00946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05" name="Google Shape;505;p62"/>
          <p:cNvSpPr/>
          <p:nvPr/>
        </p:nvSpPr>
        <p:spPr>
          <a:xfrm>
            <a:off x="2302721" y="4572000"/>
            <a:ext cx="821400" cy="76380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rgbClr val="00B0F0"/>
          </a:solidFill>
          <a:ln w="25400" cap="flat" cmpd="sng">
            <a:solidFill>
              <a:srgbClr val="00946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6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Debugging Example</a:t>
            </a:r>
            <a:endParaRPr/>
          </a:p>
        </p:txBody>
      </p:sp>
      <p:sp>
        <p:nvSpPr>
          <p:cNvPr id="511" name="Google Shape;511;p6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1800" b="1" dirty="0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// returns true </a:t>
            </a:r>
            <a:r>
              <a:rPr lang="en-US" sz="1800" b="1" dirty="0" err="1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iff</a:t>
            </a:r>
            <a:r>
              <a:rPr lang="en-US" sz="1800" b="1" dirty="0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 sub is a substring of full</a:t>
            </a:r>
            <a:endParaRPr dirty="0">
              <a:solidFill>
                <a:srgbClr val="009900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1800" b="1" dirty="0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// (i.e., </a:t>
            </a:r>
            <a:r>
              <a:rPr lang="en-US" sz="1800" b="1" dirty="0" err="1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iff</a:t>
            </a:r>
            <a:r>
              <a:rPr lang="en-US" sz="1800" b="1" dirty="0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 there exists A,B such that full=</a:t>
            </a:r>
            <a:r>
              <a:rPr lang="en-US" sz="1800" b="1" dirty="0" err="1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A+sub+B</a:t>
            </a:r>
            <a:r>
              <a:rPr lang="en-US" sz="1800" b="1" dirty="0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dirty="0">
              <a:solidFill>
                <a:srgbClr val="009900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1800" b="1" dirty="0" err="1">
                <a:latin typeface="Courier New"/>
                <a:ea typeface="Courier New"/>
                <a:cs typeface="Courier New"/>
                <a:sym typeface="Courier New"/>
              </a:rPr>
              <a:t>boolean</a:t>
            </a:r>
            <a:r>
              <a:rPr lang="en-US" sz="18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contains</a:t>
            </a:r>
            <a:r>
              <a:rPr lang="en-US" sz="1800" b="1" dirty="0">
                <a:latin typeface="Courier New"/>
                <a:ea typeface="Courier New"/>
                <a:cs typeface="Courier New"/>
                <a:sym typeface="Courier New"/>
              </a:rPr>
              <a:t>(String </a:t>
            </a:r>
            <a:r>
              <a:rPr lang="en-US" sz="18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full</a:t>
            </a:r>
            <a:r>
              <a:rPr lang="en-US" sz="1800" b="1" dirty="0">
                <a:latin typeface="Courier New"/>
                <a:ea typeface="Courier New"/>
                <a:cs typeface="Courier New"/>
                <a:sym typeface="Courier New"/>
              </a:rPr>
              <a:t>, String </a:t>
            </a:r>
            <a:r>
              <a:rPr lang="en-US" sz="18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sub</a:t>
            </a:r>
            <a:r>
              <a:rPr lang="en-US" sz="1800" b="1" dirty="0"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User bug report: </a:t>
            </a:r>
            <a:r>
              <a:rPr lang="en-US" dirty="0">
                <a:solidFill>
                  <a:srgbClr val="FF0000"/>
                </a:solidFill>
              </a:rPr>
              <a:t>Cannot</a:t>
            </a:r>
            <a:r>
              <a:rPr lang="en-US" dirty="0"/>
              <a:t> find string </a:t>
            </a:r>
            <a:r>
              <a:rPr lang="en-US" b="1" dirty="0"/>
              <a:t>"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very happy</a:t>
            </a:r>
            <a:r>
              <a:rPr lang="en-US" b="1" dirty="0"/>
              <a:t>" </a:t>
            </a:r>
            <a:r>
              <a:rPr lang="en-US" dirty="0"/>
              <a:t>in:</a:t>
            </a:r>
            <a:br>
              <a:rPr lang="en-US" dirty="0"/>
            </a:br>
            <a:r>
              <a:rPr lang="en-US" dirty="0"/>
              <a:t>		</a:t>
            </a:r>
            <a:r>
              <a:rPr lang="en-US" sz="1800" b="1" dirty="0">
                <a:latin typeface="Courier New"/>
                <a:ea typeface="Courier New"/>
                <a:cs typeface="Courier New"/>
                <a:sym typeface="Courier New"/>
              </a:rPr>
              <a:t>"Fáilte, you are very welcome! Hi Seán! I am</a:t>
            </a:r>
            <a:endParaRPr sz="18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None/>
            </a:pPr>
            <a:r>
              <a:rPr lang="en-US" sz="1800" b="1" dirty="0">
                <a:latin typeface="Courier New"/>
                <a:ea typeface="Courier New"/>
                <a:cs typeface="Courier New"/>
                <a:sym typeface="Courier New"/>
              </a:rPr>
              <a:t> very very happy to see you all."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Poor responses: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Notice accented characters, panic about not knowing about Unicode, begin unorganized web searches and inserting poorly understood library calls, …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Start tracing the execution of this example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Better response: simplify or clarify the symptom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12" name="Google Shape;512;p6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6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Reducing Absolute Input Size</a:t>
            </a:r>
            <a:endParaRPr/>
          </a:p>
        </p:txBody>
      </p:sp>
      <p:sp>
        <p:nvSpPr>
          <p:cNvPr id="518" name="Google Shape;518;p6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Find a simple test case by divide-and-conquer</a:t>
            </a:r>
            <a:endParaRPr/>
          </a:p>
          <a:p>
            <a:pPr marL="45720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Pare test down: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Cannot</a:t>
            </a:r>
            <a:r>
              <a:rPr lang="en-US" sz="2200" b="1">
                <a:latin typeface="Courier New"/>
                <a:ea typeface="Courier New"/>
                <a:cs typeface="Courier New"/>
                <a:sym typeface="Courier New"/>
              </a:rPr>
              <a:t> find "very happy" within</a:t>
            </a:r>
            <a:endParaRPr sz="22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>
                <a:latin typeface="Courier New"/>
                <a:ea typeface="Courier New"/>
                <a:cs typeface="Courier New"/>
                <a:sym typeface="Courier New"/>
              </a:rPr>
              <a:t>"Fáilte, you are very welcome! Hi Seán! I am very very 	happy to see you all.”</a:t>
            </a:r>
            <a:endParaRPr sz="22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>
                <a:latin typeface="Courier New"/>
                <a:ea typeface="Courier New"/>
                <a:cs typeface="Courier New"/>
                <a:sym typeface="Courier New"/>
              </a:rPr>
              <a:t>	"I am very very happy to see you all.”</a:t>
            </a:r>
            <a:endParaRPr sz="22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>
                <a:latin typeface="Courier New"/>
                <a:ea typeface="Courier New"/>
                <a:cs typeface="Courier New"/>
                <a:sym typeface="Courier New"/>
              </a:rPr>
              <a:t>	"very very happy"</a:t>
            </a:r>
            <a:endParaRPr sz="22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Can</a:t>
            </a:r>
            <a:r>
              <a:rPr lang="en-US" sz="2200" b="1">
                <a:latin typeface="Courier New"/>
                <a:ea typeface="Courier New"/>
                <a:cs typeface="Courier New"/>
                <a:sym typeface="Courier New"/>
              </a:rPr>
              <a:t> find "very happy" within</a:t>
            </a:r>
            <a:endParaRPr sz="22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>
                <a:latin typeface="Courier New"/>
                <a:ea typeface="Courier New"/>
                <a:cs typeface="Courier New"/>
                <a:sym typeface="Courier New"/>
              </a:rPr>
              <a:t>	"very happy"</a:t>
            </a:r>
            <a:endParaRPr sz="22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Cannot</a:t>
            </a:r>
            <a:r>
              <a:rPr lang="en-US" sz="2200" b="1">
                <a:latin typeface="Courier New"/>
                <a:ea typeface="Courier New"/>
                <a:cs typeface="Courier New"/>
                <a:sym typeface="Courier New"/>
              </a:rPr>
              <a:t> find "ab" within "aab"</a:t>
            </a:r>
            <a:endParaRPr sz="22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b="1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b="1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b="1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b="1"/>
          </a:p>
        </p:txBody>
      </p:sp>
      <p:sp>
        <p:nvSpPr>
          <p:cNvPr id="519" name="Google Shape;519;p6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6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Reducing Relative Input Size</a:t>
            </a:r>
            <a:endParaRPr/>
          </a:p>
        </p:txBody>
      </p:sp>
      <p:sp>
        <p:nvSpPr>
          <p:cNvPr id="525" name="Google Shape;525;p6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Can you find two almost identical test cases where one gives the correct answer and the other does not?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Cannot</a:t>
            </a:r>
            <a:r>
              <a:rPr lang="en-US" sz="2200" b="1">
                <a:latin typeface="Courier New"/>
                <a:ea typeface="Courier New"/>
                <a:cs typeface="Courier New"/>
                <a:sym typeface="Courier New"/>
              </a:rPr>
              <a:t> find "very happy" within</a:t>
            </a:r>
            <a:endParaRPr sz="22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>
                <a:latin typeface="Courier New"/>
                <a:ea typeface="Courier New"/>
                <a:cs typeface="Courier New"/>
                <a:sym typeface="Courier New"/>
              </a:rPr>
              <a:t>	"I am very very happy to see you all."</a:t>
            </a:r>
            <a:endParaRPr sz="22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22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Can</a:t>
            </a:r>
            <a:r>
              <a:rPr lang="en-US" sz="2200" b="1">
                <a:latin typeface="Courier New"/>
                <a:ea typeface="Courier New"/>
                <a:cs typeface="Courier New"/>
                <a:sym typeface="Courier New"/>
              </a:rPr>
              <a:t> find "very happy" within</a:t>
            </a:r>
            <a:endParaRPr sz="22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>
                <a:latin typeface="Courier New"/>
                <a:ea typeface="Courier New"/>
                <a:cs typeface="Courier New"/>
                <a:sym typeface="Courier New"/>
              </a:rPr>
              <a:t>	"I am very happy to see you all.”</a:t>
            </a:r>
            <a:endParaRPr sz="22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526" name="Google Shape;526;p6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6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General Strategy: Simplify</a:t>
            </a:r>
            <a:endParaRPr/>
          </a:p>
        </p:txBody>
      </p:sp>
      <p:sp>
        <p:nvSpPr>
          <p:cNvPr id="532" name="Google Shape;532;p6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In general: Find simplest input that will provoke failure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Usually not the input that revealed existence of the defect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Start with data that revealed the defect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Keep paring it down (“binary search” can help)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Often leads directly to an understanding of the cause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When not dealing with simple method calls: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The “test input” is the set of steps that reliably trigger the failure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Same basic idea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533" name="Google Shape;533;p6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6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Localizing a Defect</a:t>
            </a:r>
            <a:endParaRPr/>
          </a:p>
        </p:txBody>
      </p:sp>
      <p:sp>
        <p:nvSpPr>
          <p:cNvPr id="539" name="Google Shape;539;p6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Take advantage of modularity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Start with everything, take away pieces until failure goes away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Start with nothing, add pieces back in until failure appears</a:t>
            </a:r>
            <a:endParaRPr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Take advantage of modular reasoning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Trace through program, viewing intermediate results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Binary search speeds up the process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Error happens somewhere between first and last statement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Do binary search on that ordered set of statements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540" name="Google Shape;540;p6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Binary Search on Buggy Code</a:t>
            </a:r>
            <a:endParaRPr dirty="0"/>
          </a:p>
        </p:txBody>
      </p:sp>
      <p:sp>
        <p:nvSpPr>
          <p:cNvPr id="546" name="Google Shape;546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  <p:sp>
        <p:nvSpPr>
          <p:cNvPr id="547" name="Google Shape;547;p68"/>
          <p:cNvSpPr txBox="1"/>
          <p:nvPr/>
        </p:nvSpPr>
        <p:spPr>
          <a:xfrm>
            <a:off x="432978" y="1446225"/>
            <a:ext cx="6488606" cy="4280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public class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MotionDetector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private boolean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first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true;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private Matrix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prev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new Matrix();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Point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apply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(Matrix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current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if (first) {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prev = current;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}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Matrix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motion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new Matrix();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getDifference(prev,current,motion);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applyThreshold(motion,motion,10);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labelImage(motion,motion);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Hist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hist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getHistogram(motion);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int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top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hist.getMostFrequent();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applyThreshold(motion,motion,top,top);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Point result = getCentroid(motion);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prev.copy(current);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return result;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8" name="Google Shape;548;p68"/>
          <p:cNvSpPr/>
          <p:nvPr/>
        </p:nvSpPr>
        <p:spPr>
          <a:xfrm>
            <a:off x="5807909" y="1741744"/>
            <a:ext cx="2281800" cy="403200"/>
          </a:xfrm>
          <a:prstGeom prst="roundRect">
            <a:avLst>
              <a:gd name="adj" fmla="val 26157"/>
            </a:avLst>
          </a:prstGeom>
          <a:solidFill>
            <a:srgbClr val="FFFF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1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 problem yet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p68"/>
          <p:cNvSpPr/>
          <p:nvPr/>
        </p:nvSpPr>
        <p:spPr>
          <a:xfrm>
            <a:off x="5807909" y="5723530"/>
            <a:ext cx="2281800" cy="403200"/>
          </a:xfrm>
          <a:prstGeom prst="roundRect">
            <a:avLst>
              <a:gd name="adj" fmla="val 26157"/>
            </a:avLst>
          </a:prstGeom>
          <a:solidFill>
            <a:srgbClr val="FFA7BC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1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problem exists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50" name="Google Shape;550;p68"/>
          <p:cNvCxnSpPr/>
          <p:nvPr/>
        </p:nvCxnSpPr>
        <p:spPr>
          <a:xfrm>
            <a:off x="6858000" y="2145031"/>
            <a:ext cx="0" cy="357840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551" name="Google Shape;551;p68"/>
          <p:cNvSpPr/>
          <p:nvPr/>
        </p:nvSpPr>
        <p:spPr>
          <a:xfrm>
            <a:off x="6974963" y="3249532"/>
            <a:ext cx="2016600" cy="1144800"/>
          </a:xfrm>
          <a:prstGeom prst="roundRect">
            <a:avLst>
              <a:gd name="adj" fmla="val 171"/>
            </a:avLst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Check 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result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 half-way point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6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Binary Search on Buggy Code</a:t>
            </a:r>
            <a:endParaRPr/>
          </a:p>
        </p:txBody>
      </p:sp>
      <p:sp>
        <p:nvSpPr>
          <p:cNvPr id="557" name="Google Shape;557;p6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  <p:sp>
        <p:nvSpPr>
          <p:cNvPr id="558" name="Google Shape;558;p69"/>
          <p:cNvSpPr txBox="1"/>
          <p:nvPr/>
        </p:nvSpPr>
        <p:spPr>
          <a:xfrm>
            <a:off x="432978" y="1446225"/>
            <a:ext cx="6488606" cy="4280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public class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MotionDetector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private boolean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first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true;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private Matrix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prev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new Matrix();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Point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apply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(Matrix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current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if (first) {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prev = current;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}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Matrix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motion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new Matrix();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getDifference(prev,current,motion);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applyThreshold(motion,motion,10);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labelImage(motion,motion);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Hist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hist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getHistogram(motion);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int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top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hist.getMostFrequent();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applyThreshold(motion,motion,top,top);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Point result = getCentroid(motion);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prev.copy(current);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return result;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69"/>
          <p:cNvSpPr/>
          <p:nvPr/>
        </p:nvSpPr>
        <p:spPr>
          <a:xfrm>
            <a:off x="5807909" y="1741744"/>
            <a:ext cx="2281800" cy="403200"/>
          </a:xfrm>
          <a:prstGeom prst="roundRect">
            <a:avLst>
              <a:gd name="adj" fmla="val 26157"/>
            </a:avLst>
          </a:prstGeom>
          <a:solidFill>
            <a:srgbClr val="FFFF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1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 problem yet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0" name="Google Shape;560;p69"/>
          <p:cNvSpPr/>
          <p:nvPr/>
        </p:nvSpPr>
        <p:spPr>
          <a:xfrm>
            <a:off x="5867400" y="4038600"/>
            <a:ext cx="2281800" cy="403200"/>
          </a:xfrm>
          <a:prstGeom prst="roundRect">
            <a:avLst>
              <a:gd name="adj" fmla="val 26157"/>
            </a:avLst>
          </a:prstGeom>
          <a:solidFill>
            <a:srgbClr val="FFA7BC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1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problem exists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61" name="Google Shape;561;p69"/>
          <p:cNvCxnSpPr/>
          <p:nvPr/>
        </p:nvCxnSpPr>
        <p:spPr>
          <a:xfrm>
            <a:off x="6858000" y="2145031"/>
            <a:ext cx="0" cy="189360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562" name="Google Shape;562;p69"/>
          <p:cNvSpPr/>
          <p:nvPr/>
        </p:nvSpPr>
        <p:spPr>
          <a:xfrm>
            <a:off x="6974963" y="2436471"/>
            <a:ext cx="2016600" cy="1144800"/>
          </a:xfrm>
          <a:prstGeom prst="roundRect">
            <a:avLst>
              <a:gd name="adj" fmla="val 171"/>
            </a:avLst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Check 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result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 half-way point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1149e19df79_0_54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Mid-quarter Feedback</a:t>
            </a:r>
            <a:endParaRPr dirty="0"/>
          </a:p>
        </p:txBody>
      </p:sp>
      <p:sp>
        <p:nvSpPr>
          <p:cNvPr id="431" name="Google Shape;431;g1149e19df79_0_54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053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Thanks for filling this out!</a:t>
            </a: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endParaRPr lang="en-US"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Most helpful parts for learning in this course: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dirty="0"/>
              <a:t>Student-TA 1:1 Meetings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dirty="0"/>
              <a:t>Attending office hours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dirty="0"/>
              <a:t>Lecture pre-readings</a:t>
            </a: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None/>
            </a:pPr>
            <a:endParaRPr lang="en-US"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Common factors that hinder learning in this course:</a:t>
            </a:r>
            <a:endParaRPr dirty="0"/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/>
              <a:t>Time management (due dates, fast pace and keeping up with 390B)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/>
              <a:t>Feeling a disconnect between lectures and projects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/>
              <a:t>Project specifications not detailed enough</a:t>
            </a:r>
          </a:p>
        </p:txBody>
      </p:sp>
      <p:sp>
        <p:nvSpPr>
          <p:cNvPr id="432" name="Google Shape;432;g1149e19df79_0_54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7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Detecting Bugs in the Real World</a:t>
            </a:r>
            <a:endParaRPr/>
          </a:p>
        </p:txBody>
      </p:sp>
      <p:sp>
        <p:nvSpPr>
          <p:cNvPr id="568" name="Google Shape;568;p7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812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Real Systems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Large and complex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Collection of modules, written by multiple people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Complex input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Many external interactions 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Nondeterministic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Replication can be an issue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Infrequent failure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Instrumentation eliminates the failure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No printf or debugger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Errors cross abstraction barriers 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Large time lag from corruption (error) to detection (failure)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569" name="Google Shape;569;p7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7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Heisenbugs</a:t>
            </a:r>
            <a:endParaRPr/>
          </a:p>
        </p:txBody>
      </p:sp>
      <p:sp>
        <p:nvSpPr>
          <p:cNvPr id="575" name="Google Shape;575;p7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747100" cy="513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In a sequential, deterministic program, failure is repeatable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But the real world is not that nice…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Continuous input/environment changes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Timing dependencies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Concurrency and parallelism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Failure occurs randomly 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Depends on results of random-number generation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Hash tables behave differently when program is rerun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Bugs hard to reproduce when: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Use of debugger or assertions makes failure goes away</a:t>
            </a:r>
            <a:endParaRPr/>
          </a:p>
          <a:p>
            <a:pPr marL="105156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/>
              <a:t>Due to timing or assertions having side-effects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Only happens when under heavy load and once in a while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576" name="Google Shape;576;p7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7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Logging Events</a:t>
            </a:r>
            <a:endParaRPr/>
          </a:p>
        </p:txBody>
      </p:sp>
      <p:sp>
        <p:nvSpPr>
          <p:cNvPr id="582" name="Google Shape;582;p7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Log (record) events during execution as program runs (at full speed)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Examine logs to help reconstruct the past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Particularly on failing runs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And/or compare failing and non-failing runs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But don’t spend too much time manually reading enormous, confusing logs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583" name="Google Shape;583;p7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Google Shape;588;p7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More Tricks for Hard Bugs</a:t>
            </a:r>
            <a:endParaRPr/>
          </a:p>
        </p:txBody>
      </p:sp>
      <p:sp>
        <p:nvSpPr>
          <p:cNvPr id="589" name="Google Shape;589;p7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Rebuild system from scratch, or restart / reboot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Find the bug in your build system or persistent data structures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Explain the problem to a friend (or to a rubber duck)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Make sure it is a bug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Program may be working correctly and you don’t realize it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Face reality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Debug reality (actual evidence), not what you think is true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And things we already know: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Minimize input required to exercise bug (exhibit failure)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Add more checks to the program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Add more logging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90" name="Google Shape;590;p7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7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Where is the Defect?</a:t>
            </a:r>
            <a:endParaRPr dirty="0"/>
          </a:p>
        </p:txBody>
      </p:sp>
      <p:sp>
        <p:nvSpPr>
          <p:cNvPr id="596" name="Google Shape;596;p7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defect is not where you think it is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Ask yourself where it cannot be; explain why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Self-psychology: look forward to being wrong!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Look for simple easy-to-overlook mistakes first, e.g.,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Reversed order of arguments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Spelling of identifiers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Same object vs. equal: a == b versus </a:t>
            </a:r>
            <a:r>
              <a:rPr lang="en-US" dirty="0" err="1"/>
              <a:t>a.equals</a:t>
            </a:r>
            <a:r>
              <a:rPr lang="en-US" dirty="0"/>
              <a:t>(b)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Uninitialized data / variables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Deep vs. shallow copy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Make sure that you have correct source code!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Check out fresh copy from repository; recompile everything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Does a syntax error break the build? (it should!)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97" name="Google Shape;597;p7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7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When Debugging Gets Tough</a:t>
            </a:r>
            <a:endParaRPr dirty="0"/>
          </a:p>
        </p:txBody>
      </p:sp>
      <p:sp>
        <p:nvSpPr>
          <p:cNvPr id="603" name="Google Shape;603;p7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Reconsider assumptions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Debug the code, not the comments</a:t>
            </a:r>
            <a:endParaRPr dirty="0"/>
          </a:p>
          <a:p>
            <a:pPr marL="105156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dirty="0"/>
              <a:t>Ensure that comments and specs describe the code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Start documenting your system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Gives a fresh angle, and highlights area of confusion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Ask for help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We all develop blind spots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Explaining the problem often helps (even to rubber duck)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Walk away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Trade latency for efficiency – sleep!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One good reason to start early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04" name="Google Shape;604;p7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7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Key Concepts</a:t>
            </a:r>
            <a:endParaRPr/>
          </a:p>
        </p:txBody>
      </p:sp>
      <p:sp>
        <p:nvSpPr>
          <p:cNvPr id="610" name="Google Shape;610;p7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Testing and debugging are different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Testing reveals existence of failures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Debugging pinpoints location of defects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Debugging should be a systematic process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Use the scientific method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Understand the source of defects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To find similar ones and prevent them in the future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Learn from the debugging process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It’s inevitable and you have some control over how you approach the frustration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11" name="Google Shape;611;p7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1149e19df79_0_54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31" name="Google Shape;431;g1149e19df79_0_54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6712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>
              <a:buClr>
                <a:schemeClr val="hlink"/>
              </a:buClr>
            </a:pPr>
            <a:r>
              <a:rPr lang="en-US" dirty="0"/>
              <a:t>Debugging Metacognitive Skill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dirty="0"/>
              <a:t>Debugging Process and Strategies, The Scientific Method</a:t>
            </a: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None/>
            </a:pPr>
            <a:endParaRPr lang="en-US"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Roadmap of Compilers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b="1" dirty="0">
                <a:solidFill>
                  <a:srgbClr val="4B2A85"/>
                </a:solidFill>
              </a:rPr>
              <a:t>Scanner, Parser, Type Checker, Optimizer, </a:t>
            </a:r>
            <a:r>
              <a:rPr lang="en-US" b="1" u="sng" dirty="0">
                <a:solidFill>
                  <a:srgbClr val="4B2A85"/>
                </a:solidFill>
              </a:rPr>
              <a:t>Code Generation</a:t>
            </a: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endParaRPr lang="en-US"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Compilers: Code Generation</a:t>
            </a:r>
            <a:endParaRPr dirty="0"/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/>
              <a:t>Generating Target Code from AST</a:t>
            </a:r>
            <a:endParaRPr dirty="0"/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Two-Tier Compilation</a:t>
            </a:r>
            <a:endParaRPr dirty="0"/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/>
              <a:t>Intermediate Programs and The Java Virtual Machine (JVM)</a:t>
            </a:r>
            <a:endParaRPr dirty="0"/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432" name="Google Shape;432;g1149e19df79_0_54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63992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99;p7">
            <a:extLst>
              <a:ext uri="{FF2B5EF4-FFF2-40B4-BE49-F238E27FC236}">
                <a16:creationId xmlns:a16="http://schemas.microsoft.com/office/drawing/2014/main" id="{2C94029B-7B42-684B-9F56-57CC0BCB3D49}"/>
              </a:ext>
            </a:extLst>
          </p:cNvPr>
          <p:cNvSpPr txBox="1">
            <a:spLocks/>
          </p:cNvSpPr>
          <p:nvPr/>
        </p:nvSpPr>
        <p:spPr>
          <a:xfrm>
            <a:off x="396875" y="2422933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9A01"/>
                </a:solidFill>
              </a:rPr>
              <a:t>ASTs are a general, recursive structure that allows us describe any program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50"/>
                </a:solidFill>
              </a:rPr>
              <a:t>ASTs allow the compiler to extract relevant parts of a computer program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329A"/>
                </a:solidFill>
              </a:rPr>
              <a:t>ASTs enable the compiler to perform type checking of the input program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F0"/>
                </a:solidFill>
              </a:rPr>
              <a:t>ASTs perform optimizations in the intermediate representations of a program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9A6533"/>
                </a:solidFill>
              </a:rPr>
              <a:t>We’re lost…</a:t>
            </a:r>
            <a:endParaRPr lang="en-US" dirty="0"/>
          </a:p>
        </p:txBody>
      </p:sp>
      <p:sp>
        <p:nvSpPr>
          <p:cNvPr id="19" name="Google Shape;198;p7">
            <a:extLst>
              <a:ext uri="{FF2B5EF4-FFF2-40B4-BE49-F238E27FC236}">
                <a16:creationId xmlns:a16="http://schemas.microsoft.com/office/drawing/2014/main" id="{6C694559-29B8-8749-B4EE-CAC3ACF5568C}"/>
              </a:ext>
            </a:extLst>
          </p:cNvPr>
          <p:cNvSpPr txBox="1">
            <a:spLocks/>
          </p:cNvSpPr>
          <p:nvPr/>
        </p:nvSpPr>
        <p:spPr>
          <a:xfrm>
            <a:off x="374090" y="1486855"/>
            <a:ext cx="8388910" cy="127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r>
              <a:rPr lang="en-US" sz="2600" dirty="0"/>
              <a:t>Which of the following is NOT a useful property of the Abstract Syntax Tree (AST)?</a:t>
            </a:r>
          </a:p>
        </p:txBody>
      </p:sp>
      <p:sp>
        <p:nvSpPr>
          <p:cNvPr id="197" name="Google Shape;197;p7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573473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149e19df79_0_404"/>
          <p:cNvSpPr/>
          <p:nvPr/>
        </p:nvSpPr>
        <p:spPr>
          <a:xfrm>
            <a:off x="89100" y="339975"/>
            <a:ext cx="8965800" cy="57021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g1149e19df79_0_404"/>
          <p:cNvSpPr txBox="1">
            <a:spLocks noGrp="1"/>
          </p:cNvSpPr>
          <p:nvPr>
            <p:ph type="title"/>
          </p:nvPr>
        </p:nvSpPr>
        <p:spPr>
          <a:xfrm>
            <a:off x="357020" y="613750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Software</a:t>
            </a:r>
            <a:endParaRPr>
              <a:solidFill>
                <a:srgbClr val="FFFFFF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Overview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7" name="Google Shape;67;g1149e19df79_0_404"/>
          <p:cNvSpPr/>
          <p:nvPr/>
        </p:nvSpPr>
        <p:spPr>
          <a:xfrm>
            <a:off x="2746450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x86, x86-64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RISC-V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g1149e19df79_0_404"/>
          <p:cNvSpPr/>
          <p:nvPr/>
        </p:nvSpPr>
        <p:spPr>
          <a:xfrm>
            <a:off x="2961750" y="40186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g1149e19df79_0_404"/>
          <p:cNvSpPr/>
          <p:nvPr/>
        </p:nvSpPr>
        <p:spPr>
          <a:xfrm>
            <a:off x="5087063" y="58531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g1149e19df79_0_404"/>
          <p:cNvSpPr/>
          <p:nvPr/>
        </p:nvSpPr>
        <p:spPr>
          <a:xfrm>
            <a:off x="6142325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Windows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Unix/Linux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Android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 OS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g1149e19df79_0_404"/>
          <p:cNvSpPr/>
          <p:nvPr/>
        </p:nvSpPr>
        <p:spPr>
          <a:xfrm>
            <a:off x="6388700" y="39943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g1149e19df79_0_404"/>
          <p:cNvSpPr txBox="1">
            <a:spLocks noGrp="1"/>
          </p:cNvSpPr>
          <p:nvPr>
            <p:ph type="title"/>
          </p:nvPr>
        </p:nvSpPr>
        <p:spPr>
          <a:xfrm>
            <a:off x="229220" y="52800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73" name="Google Shape;73;g1149e19df79_0_404"/>
          <p:cNvSpPr/>
          <p:nvPr/>
        </p:nvSpPr>
        <p:spPr>
          <a:xfrm>
            <a:off x="4813100" y="5221550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4" name="Google Shape;74;g1149e19df79_0_404"/>
          <p:cNvGrpSpPr/>
          <p:nvPr/>
        </p:nvGrpSpPr>
        <p:grpSpPr>
          <a:xfrm>
            <a:off x="5376423" y="4867087"/>
            <a:ext cx="939284" cy="1029610"/>
            <a:chOff x="4704173" y="3604372"/>
            <a:chExt cx="492804" cy="540166"/>
          </a:xfrm>
        </p:grpSpPr>
        <p:sp>
          <p:nvSpPr>
            <p:cNvPr id="75" name="Google Shape;75;g1149e19df79_0_404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g1149e19df79_0_404"/>
            <p:cNvSpPr/>
            <p:nvPr/>
          </p:nvSpPr>
          <p:spPr>
            <a:xfrm rot="-3063482">
              <a:off x="4767516" y="3616957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g1149e19df79_0_404"/>
            <p:cNvSpPr/>
            <p:nvPr/>
          </p:nvSpPr>
          <p:spPr>
            <a:xfrm rot="3109755">
              <a:off x="4990768" y="3617079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8" name="Google Shape;78;g1149e19df79_0_404"/>
          <p:cNvSpPr/>
          <p:nvPr/>
        </p:nvSpPr>
        <p:spPr>
          <a:xfrm>
            <a:off x="2746450" y="2097075"/>
            <a:ext cx="3001800" cy="9969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 Byte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 VM Code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g1149e19df79_0_404"/>
          <p:cNvSpPr/>
          <p:nvPr/>
        </p:nvSpPr>
        <p:spPr>
          <a:xfrm>
            <a:off x="2746450" y="479950"/>
            <a:ext cx="2802300" cy="10296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Python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C/C++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g1149e19df79_0_404"/>
          <p:cNvSpPr/>
          <p:nvPr/>
        </p:nvSpPr>
        <p:spPr>
          <a:xfrm>
            <a:off x="2953675" y="7027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g1149e19df79_0_404"/>
          <p:cNvSpPr/>
          <p:nvPr/>
        </p:nvSpPr>
        <p:spPr>
          <a:xfrm>
            <a:off x="2953675" y="23034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g1149e19df79_0_404"/>
          <p:cNvSpPr/>
          <p:nvPr/>
        </p:nvSpPr>
        <p:spPr>
          <a:xfrm>
            <a:off x="3069575" y="3241975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g1149e19df79_0_404"/>
          <p:cNvSpPr/>
          <p:nvPr/>
        </p:nvSpPr>
        <p:spPr>
          <a:xfrm>
            <a:off x="3069575" y="1642963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g1149e19df79_0_404"/>
          <p:cNvSpPr/>
          <p:nvPr/>
        </p:nvSpPr>
        <p:spPr>
          <a:xfrm>
            <a:off x="3949600" y="1576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g1149e19df79_0_404"/>
          <p:cNvSpPr/>
          <p:nvPr/>
        </p:nvSpPr>
        <p:spPr>
          <a:xfrm>
            <a:off x="4120475" y="3241975"/>
            <a:ext cx="15117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(VM Translator)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1149e19df79_0_404"/>
          <p:cNvSpPr/>
          <p:nvPr/>
        </p:nvSpPr>
        <p:spPr>
          <a:xfrm>
            <a:off x="3949600" y="3175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g1149e19df79_0_404"/>
          <p:cNvSpPr/>
          <p:nvPr/>
        </p:nvSpPr>
        <p:spPr>
          <a:xfrm rot="-5400000" flipH="1">
            <a:off x="971650" y="2482000"/>
            <a:ext cx="2831700" cy="619200"/>
          </a:xfrm>
          <a:prstGeom prst="uturnArrow">
            <a:avLst>
              <a:gd name="adj1" fmla="val 39660"/>
              <a:gd name="adj2" fmla="val 25000"/>
              <a:gd name="adj3" fmla="val 25000"/>
              <a:gd name="adj4" fmla="val 49545"/>
              <a:gd name="adj5" fmla="val 100000"/>
            </a:avLst>
          </a:prstGeom>
          <a:solidFill>
            <a:srgbClr val="E6913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g1149e19df79_0_404"/>
          <p:cNvSpPr txBox="1"/>
          <p:nvPr/>
        </p:nvSpPr>
        <p:spPr>
          <a:xfrm>
            <a:off x="631596" y="2963925"/>
            <a:ext cx="1446300" cy="4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783F04"/>
                </a:solidFill>
                <a:latin typeface="Calibri"/>
                <a:ea typeface="Calibri"/>
                <a:cs typeface="Calibri"/>
                <a:sym typeface="Calibri"/>
              </a:rPr>
              <a:t>(Project 8)</a:t>
            </a:r>
            <a:endParaRPr sz="1400" b="1" i="0" u="none" strike="noStrike" cap="none" dirty="0">
              <a:solidFill>
                <a:srgbClr val="783F0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g1149e19df79_0_404"/>
          <p:cNvSpPr/>
          <p:nvPr/>
        </p:nvSpPr>
        <p:spPr>
          <a:xfrm>
            <a:off x="1153400" y="2631238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83F04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83F0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1149e19df79_0_54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31" name="Google Shape;431;g1149e19df79_0_54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6712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>
              <a:buClr>
                <a:schemeClr val="hlink"/>
              </a:buClr>
            </a:pPr>
            <a:r>
              <a:rPr lang="en-US" b="1" dirty="0">
                <a:solidFill>
                  <a:srgbClr val="4B2A85"/>
                </a:solidFill>
              </a:rPr>
              <a:t>Debugging Metacognitive Skill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b="1" dirty="0">
                <a:solidFill>
                  <a:srgbClr val="4B2A85"/>
                </a:solidFill>
              </a:rPr>
              <a:t>Debugging Process and Strategies, The Scientific Method</a:t>
            </a: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None/>
            </a:pPr>
            <a:endParaRPr lang="en-US"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Roadmap of Compilers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dirty="0"/>
              <a:t>Scanner, Parser, Type Checker, Optimizer, </a:t>
            </a:r>
            <a:r>
              <a:rPr lang="en-US" u="sng" dirty="0"/>
              <a:t>Code Generation</a:t>
            </a: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endParaRPr lang="en-US"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Compilers: Code Generation</a:t>
            </a:r>
            <a:endParaRPr dirty="0"/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/>
              <a:t>Generating Target Code from AST</a:t>
            </a:r>
            <a:endParaRPr dirty="0"/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Two-Tier Compilation</a:t>
            </a:r>
            <a:endParaRPr dirty="0"/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/>
              <a:t>Intermediate Programs and The Java Virtual Machine (JVM)</a:t>
            </a:r>
            <a:endParaRPr dirty="0"/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432" name="Google Shape;432;g1149e19df79_0_54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286499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149e19df79_0_44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Compiler: Implementation</a:t>
            </a:r>
            <a:endParaRPr/>
          </a:p>
        </p:txBody>
      </p:sp>
      <p:sp>
        <p:nvSpPr>
          <p:cNvPr id="110" name="Google Shape;110;g1149e19df79_0_44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  <p:sp>
        <p:nvSpPr>
          <p:cNvPr id="111" name="Google Shape;111;g1149e19df79_0_446"/>
          <p:cNvSpPr/>
          <p:nvPr/>
        </p:nvSpPr>
        <p:spPr>
          <a:xfrm rot="10800000" flipH="1">
            <a:off x="425025" y="3470650"/>
            <a:ext cx="485400" cy="11046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g1149e19df79_0_446"/>
          <p:cNvSpPr/>
          <p:nvPr/>
        </p:nvSpPr>
        <p:spPr>
          <a:xfrm>
            <a:off x="1288638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g1149e19df79_0_446"/>
          <p:cNvSpPr/>
          <p:nvPr/>
        </p:nvSpPr>
        <p:spPr>
          <a:xfrm>
            <a:off x="2630630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g1149e19df79_0_446"/>
          <p:cNvSpPr/>
          <p:nvPr/>
        </p:nvSpPr>
        <p:spPr>
          <a:xfrm>
            <a:off x="3972622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Type Checker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g1149e19df79_0_446"/>
          <p:cNvSpPr/>
          <p:nvPr/>
        </p:nvSpPr>
        <p:spPr>
          <a:xfrm>
            <a:off x="5314614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Optimizer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g1149e19df79_0_446"/>
          <p:cNvSpPr/>
          <p:nvPr/>
        </p:nvSpPr>
        <p:spPr>
          <a:xfrm>
            <a:off x="6656606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Code Generator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g1149e19df79_0_446"/>
          <p:cNvSpPr/>
          <p:nvPr/>
        </p:nvSpPr>
        <p:spPr>
          <a:xfrm rot="5400000" flipH="1">
            <a:off x="7897525" y="3656650"/>
            <a:ext cx="1065600" cy="519000"/>
          </a:xfrm>
          <a:prstGeom prst="bentArrow">
            <a:avLst>
              <a:gd name="adj1" fmla="val 37432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8" name="Google Shape;118;g1149e19df79_0_446"/>
          <p:cNvGrpSpPr/>
          <p:nvPr/>
        </p:nvGrpSpPr>
        <p:grpSpPr>
          <a:xfrm>
            <a:off x="425024" y="5303775"/>
            <a:ext cx="1896000" cy="1253100"/>
            <a:chOff x="114749" y="5313500"/>
            <a:chExt cx="1896000" cy="1253100"/>
          </a:xfrm>
        </p:grpSpPr>
        <p:sp>
          <p:nvSpPr>
            <p:cNvPr id="119" name="Google Shape;119;g1149e19df79_0_446"/>
            <p:cNvSpPr/>
            <p:nvPr/>
          </p:nvSpPr>
          <p:spPr>
            <a:xfrm>
              <a:off x="114749" y="5313500"/>
              <a:ext cx="1896000" cy="1253100"/>
            </a:xfrm>
            <a:prstGeom prst="wedgeRectCallout">
              <a:avLst>
                <a:gd name="adj1" fmla="val 26273"/>
                <a:gd name="adj2" fmla="val -93410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Break string into discrete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tokens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etc.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g1149e19df79_0_446"/>
            <p:cNvSpPr/>
            <p:nvPr/>
          </p:nvSpPr>
          <p:spPr>
            <a:xfrm>
              <a:off x="225047" y="5886600"/>
              <a:ext cx="42660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IF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21" name="Google Shape;121;g1149e19df79_0_446"/>
            <p:cNvSpPr/>
            <p:nvPr/>
          </p:nvSpPr>
          <p:spPr>
            <a:xfrm>
              <a:off x="678597" y="5886600"/>
              <a:ext cx="36480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(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22" name="Google Shape;122;g1149e19df79_0_446"/>
            <p:cNvSpPr/>
            <p:nvPr/>
          </p:nvSpPr>
          <p:spPr>
            <a:xfrm>
              <a:off x="225047" y="6207500"/>
              <a:ext cx="54300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==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23" name="Google Shape;123;g1149e19df79_0_446"/>
            <p:cNvSpPr/>
            <p:nvPr/>
          </p:nvSpPr>
          <p:spPr>
            <a:xfrm>
              <a:off x="1076946" y="5886600"/>
              <a:ext cx="80190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ID(n)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24" name="Google Shape;124;g1149e19df79_0_446"/>
            <p:cNvSpPr/>
            <p:nvPr/>
          </p:nvSpPr>
          <p:spPr>
            <a:xfrm>
              <a:off x="778446" y="6207500"/>
              <a:ext cx="80190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NUM(0)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125" name="Google Shape;125;g1149e19df79_0_446"/>
          <p:cNvSpPr/>
          <p:nvPr/>
        </p:nvSpPr>
        <p:spPr>
          <a:xfrm>
            <a:off x="4307425" y="5303775"/>
            <a:ext cx="1228800" cy="1253100"/>
          </a:xfrm>
          <a:prstGeom prst="wedgeRectCallout">
            <a:avLst>
              <a:gd name="adj1" fmla="val -29787"/>
              <a:gd name="adj2" fmla="val -94184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Verify the syntax tree is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semantically correct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1149e19df79_0_446"/>
          <p:cNvSpPr/>
          <p:nvPr/>
        </p:nvSpPr>
        <p:spPr>
          <a:xfrm>
            <a:off x="5650225" y="5303775"/>
            <a:ext cx="1228800" cy="1253100"/>
          </a:xfrm>
          <a:prstGeom prst="wedgeRectCallout">
            <a:avLst>
              <a:gd name="adj1" fmla="val -30764"/>
              <a:gd name="adj2" fmla="val -92634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Rearrange the code to be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more efficient 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1149e19df79_0_446"/>
          <p:cNvSpPr/>
          <p:nvPr/>
        </p:nvSpPr>
        <p:spPr>
          <a:xfrm>
            <a:off x="6993025" y="5303775"/>
            <a:ext cx="1564200" cy="1253100"/>
          </a:xfrm>
          <a:prstGeom prst="wedgeRectCallout">
            <a:avLst>
              <a:gd name="adj1" fmla="val -31928"/>
              <a:gd name="adj2" fmla="val -93410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Convert the syntax tree to the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target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8" name="Google Shape;128;g1149e19df79_0_446"/>
          <p:cNvGrpSpPr/>
          <p:nvPr/>
        </p:nvGrpSpPr>
        <p:grpSpPr>
          <a:xfrm>
            <a:off x="2435125" y="5303775"/>
            <a:ext cx="1758300" cy="1253100"/>
            <a:chOff x="2435125" y="5303775"/>
            <a:chExt cx="1758300" cy="1253100"/>
          </a:xfrm>
        </p:grpSpPr>
        <p:sp>
          <p:nvSpPr>
            <p:cNvPr id="129" name="Google Shape;129;g1149e19df79_0_446"/>
            <p:cNvSpPr/>
            <p:nvPr/>
          </p:nvSpPr>
          <p:spPr>
            <a:xfrm>
              <a:off x="2435125" y="5303775"/>
              <a:ext cx="1758300" cy="1253100"/>
            </a:xfrm>
            <a:prstGeom prst="wedgeRectCallout">
              <a:avLst>
                <a:gd name="adj1" fmla="val -6182"/>
                <a:gd name="adj2" fmla="val -94184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Arrange tokens into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syntax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tree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g1149e19df79_0_446"/>
            <p:cNvSpPr/>
            <p:nvPr/>
          </p:nvSpPr>
          <p:spPr>
            <a:xfrm>
              <a:off x="2813350" y="5883550"/>
              <a:ext cx="447900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+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31" name="Google Shape;131;g1149e19df79_0_446"/>
            <p:cNvSpPr/>
            <p:nvPr/>
          </p:nvSpPr>
          <p:spPr>
            <a:xfrm>
              <a:off x="2519475" y="6230050"/>
              <a:ext cx="447900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32" name="Google Shape;132;g1149e19df79_0_446"/>
            <p:cNvSpPr/>
            <p:nvPr/>
          </p:nvSpPr>
          <p:spPr>
            <a:xfrm>
              <a:off x="3098025" y="6230050"/>
              <a:ext cx="447900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10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133" name="Google Shape;133;g1149e19df79_0_446"/>
            <p:cNvCxnSpPr>
              <a:stCxn id="131" idx="0"/>
              <a:endCxn id="130" idx="2"/>
            </p:cNvCxnSpPr>
            <p:nvPr/>
          </p:nvCxnSpPr>
          <p:spPr>
            <a:xfrm rot="10800000" flipH="1">
              <a:off x="2743425" y="6145750"/>
              <a:ext cx="294000" cy="843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4" name="Google Shape;134;g1149e19df79_0_446"/>
            <p:cNvCxnSpPr>
              <a:endCxn id="132" idx="0"/>
            </p:cNvCxnSpPr>
            <p:nvPr/>
          </p:nvCxnSpPr>
          <p:spPr>
            <a:xfrm>
              <a:off x="3003975" y="6145750"/>
              <a:ext cx="318000" cy="843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35" name="Google Shape;135;g1149e19df79_0_446"/>
          <p:cNvSpPr/>
          <p:nvPr/>
        </p:nvSpPr>
        <p:spPr>
          <a:xfrm>
            <a:off x="240351" y="1234081"/>
            <a:ext cx="3144000" cy="20292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public int fact(int n)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(n == 0)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1;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 else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n * fact(n - 1);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g1149e19df79_0_446"/>
          <p:cNvSpPr/>
          <p:nvPr/>
        </p:nvSpPr>
        <p:spPr>
          <a:xfrm>
            <a:off x="6026050" y="1357064"/>
            <a:ext cx="2877600" cy="18678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(fact)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M=M+1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@ifbranch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D;JEQ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5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Five-minute Break!</a:t>
            </a:r>
            <a:endParaRPr dirty="0"/>
          </a:p>
        </p:txBody>
      </p:sp>
      <p:sp>
        <p:nvSpPr>
          <p:cNvPr id="283" name="Google Shape;283;p5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Feel free to stand up, stretch, use the restroom, drink some water, review your notes, or ask questions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/>
          </a:p>
          <a:p>
            <a:pPr marL="347472" lvl="0" indent="-347472"/>
            <a:r>
              <a:rPr lang="en-US" dirty="0"/>
              <a:t>We’ll be back </a:t>
            </a:r>
            <a:r>
              <a:rPr lang="en-US"/>
              <a:t>at: 3:30pm</a:t>
            </a:r>
            <a:endParaRPr lang="en-US" dirty="0"/>
          </a:p>
          <a:p>
            <a:pPr marL="0" lvl="0" indent="0">
              <a:buNone/>
            </a:pPr>
            <a:endParaRPr lang="en-US" dirty="0">
              <a:solidFill>
                <a:srgbClr val="0462C2"/>
              </a:solidFill>
            </a:endParaRPr>
          </a:p>
          <a:p>
            <a:pPr marL="347472" indent="-347472"/>
            <a:r>
              <a:rPr lang="en-US" dirty="0"/>
              <a:t>Research shows mid-lecture breaks reduce the decline of attention in the middle of lecture (Olmsted, 1999)</a:t>
            </a:r>
          </a:p>
        </p:txBody>
      </p:sp>
      <p:sp>
        <p:nvSpPr>
          <p:cNvPr id="284" name="Google Shape;284;p5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264857-AB7F-2E46-910D-64CA11588FB7}"/>
              </a:ext>
            </a:extLst>
          </p:cNvPr>
          <p:cNvSpPr/>
          <p:nvPr/>
        </p:nvSpPr>
        <p:spPr>
          <a:xfrm>
            <a:off x="0" y="6457255"/>
            <a:ext cx="86474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Olmsted III, John. “The Mid-Lecture Break: When Less Is More.” </a:t>
            </a:r>
            <a:r>
              <a:rPr lang="en-US" sz="1000" i="1" dirty="0"/>
              <a:t>Journal of Chemical Education</a:t>
            </a:r>
            <a:r>
              <a:rPr lang="en-US" sz="1000" dirty="0"/>
              <a:t> (1999). https://</a:t>
            </a:r>
            <a:r>
              <a:rPr lang="en-US" sz="1000" dirty="0" err="1"/>
              <a:t>pubs.acs.org</a:t>
            </a:r>
            <a:r>
              <a:rPr lang="en-US" sz="1000" dirty="0"/>
              <a:t>/</a:t>
            </a:r>
            <a:r>
              <a:rPr lang="en-US" sz="1000" dirty="0" err="1"/>
              <a:t>doi</a:t>
            </a:r>
            <a:r>
              <a:rPr lang="en-US" sz="1000" dirty="0"/>
              <a:t>/abs/10.1021/ed076p525.</a:t>
            </a:r>
          </a:p>
        </p:txBody>
      </p:sp>
    </p:spTree>
    <p:extLst>
      <p:ext uri="{BB962C8B-B14F-4D97-AF65-F5344CB8AC3E}">
        <p14:creationId xmlns:p14="http://schemas.microsoft.com/office/powerpoint/2010/main" val="24320742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1149e19df79_0_54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31" name="Google Shape;431;g1149e19df79_0_54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6712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>
              <a:buClr>
                <a:schemeClr val="hlink"/>
              </a:buClr>
            </a:pPr>
            <a:r>
              <a:rPr lang="en-US" dirty="0"/>
              <a:t>Debugging Metacognitive Skill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dirty="0"/>
              <a:t>Debugging Process and Strategies, The Scientific Method</a:t>
            </a: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None/>
            </a:pPr>
            <a:endParaRPr lang="en-US"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Roadmap of Compilers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dirty="0"/>
              <a:t>Scanner, Parser, Type Checker, Optimizer, </a:t>
            </a:r>
            <a:r>
              <a:rPr lang="en-US" u="sng" dirty="0"/>
              <a:t>Code Generation</a:t>
            </a: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endParaRPr lang="en-US"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Compilers: Code Generation</a:t>
            </a:r>
            <a:endParaRPr b="1" dirty="0">
              <a:solidFill>
                <a:srgbClr val="4B2A85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Generating Target Code from AST</a:t>
            </a:r>
            <a:endParaRPr b="1" dirty="0">
              <a:solidFill>
                <a:srgbClr val="4B2A85"/>
              </a:solidFill>
            </a:endParaRP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Two-Tier Compilation</a:t>
            </a:r>
            <a:endParaRPr dirty="0"/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/>
              <a:t>Intermediate Programs and The Java Virtual Machine (JVM)</a:t>
            </a:r>
            <a:endParaRPr dirty="0"/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432" name="Google Shape;432;g1149e19df79_0_54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256452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The Task</a:t>
            </a:r>
            <a:endParaRPr/>
          </a:p>
        </p:txBody>
      </p:sp>
      <p:sp>
        <p:nvSpPr>
          <p:cNvPr id="150" name="Google Shape;150;p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Convert the AST into </a:t>
            </a:r>
            <a:r>
              <a:rPr lang="en-US" b="1" dirty="0"/>
              <a:t>target language code </a:t>
            </a:r>
            <a:r>
              <a:rPr lang="en-US" dirty="0"/>
              <a:t>that produces the same result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Project 8 Goal: Produce </a:t>
            </a:r>
            <a:r>
              <a:rPr lang="en-US" b="1" dirty="0"/>
              <a:t>reliable</a:t>
            </a:r>
            <a:r>
              <a:rPr lang="en-US" dirty="0"/>
              <a:t>, not efficient, compiler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tricky bit: Do it automatically for all possible arrangements of code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To stay sane, we’ll break the task down: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Generate code </a:t>
            </a:r>
            <a:r>
              <a:rPr lang="en-US" i="1" dirty="0"/>
              <a:t>for each node type </a:t>
            </a:r>
            <a:r>
              <a:rPr lang="en-US" dirty="0"/>
              <a:t>in the AST</a:t>
            </a:r>
            <a:endParaRPr dirty="0"/>
          </a:p>
        </p:txBody>
      </p:sp>
      <p:sp>
        <p:nvSpPr>
          <p:cNvPr id="151" name="Google Shape;151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  <p:sp>
        <p:nvSpPr>
          <p:cNvPr id="152" name="Google Shape;152;p5"/>
          <p:cNvSpPr/>
          <p:nvPr/>
        </p:nvSpPr>
        <p:spPr>
          <a:xfrm>
            <a:off x="1398750" y="1404450"/>
            <a:ext cx="2494800" cy="171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5"/>
          <p:cNvSpPr/>
          <p:nvPr/>
        </p:nvSpPr>
        <p:spPr>
          <a:xfrm>
            <a:off x="2154149" y="1644675"/>
            <a:ext cx="1046233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4" name="Google Shape;154;p5"/>
          <p:cNvSpPr/>
          <p:nvPr/>
        </p:nvSpPr>
        <p:spPr>
          <a:xfrm>
            <a:off x="1588750" y="2406725"/>
            <a:ext cx="86378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5" name="Google Shape;155;p5"/>
          <p:cNvSpPr/>
          <p:nvPr/>
        </p:nvSpPr>
        <p:spPr>
          <a:xfrm>
            <a:off x="2825749" y="2406675"/>
            <a:ext cx="944161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56" name="Google Shape;156;p5"/>
          <p:cNvCxnSpPr>
            <a:stCxn id="154" idx="0"/>
            <a:endCxn id="153" idx="2"/>
          </p:cNvCxnSpPr>
          <p:nvPr/>
        </p:nvCxnSpPr>
        <p:spPr>
          <a:xfrm rot="10800000" flipH="1">
            <a:off x="2020640" y="1929725"/>
            <a:ext cx="656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7" name="Google Shape;157;p5"/>
          <p:cNvCxnSpPr>
            <a:stCxn id="155" idx="0"/>
            <a:endCxn id="153" idx="2"/>
          </p:cNvCxnSpPr>
          <p:nvPr/>
        </p:nvCxnSpPr>
        <p:spPr>
          <a:xfrm rot="10800000">
            <a:off x="2677130" y="1929675"/>
            <a:ext cx="620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8" name="Google Shape;158;p5"/>
          <p:cNvSpPr txBox="1"/>
          <p:nvPr/>
        </p:nvSpPr>
        <p:spPr>
          <a:xfrm>
            <a:off x="1782875" y="1985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9" name="Google Shape;159;p5"/>
          <p:cNvSpPr txBox="1"/>
          <p:nvPr/>
        </p:nvSpPr>
        <p:spPr>
          <a:xfrm>
            <a:off x="2954075" y="1985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0" name="Google Shape;160;p5"/>
          <p:cNvSpPr/>
          <p:nvPr/>
        </p:nvSpPr>
        <p:spPr>
          <a:xfrm>
            <a:off x="5250450" y="1586576"/>
            <a:ext cx="2155500" cy="1235348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D=D+A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5"/>
          <p:cNvSpPr/>
          <p:nvPr/>
        </p:nvSpPr>
        <p:spPr>
          <a:xfrm>
            <a:off x="4242588" y="196545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7" name="Google Shape;167;g1149e19df79_0_547"/>
          <p:cNvCxnSpPr/>
          <p:nvPr/>
        </p:nvCxnSpPr>
        <p:spPr>
          <a:xfrm>
            <a:off x="0" y="2453025"/>
            <a:ext cx="2121900" cy="0"/>
          </a:xfrm>
          <a:prstGeom prst="straightConnector1">
            <a:avLst/>
          </a:prstGeom>
          <a:noFill/>
          <a:ln w="19050" cap="flat" cmpd="sng">
            <a:solidFill>
              <a:srgbClr val="999999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68" name="Google Shape;168;g1149e19df79_0_547"/>
          <p:cNvCxnSpPr/>
          <p:nvPr/>
        </p:nvCxnSpPr>
        <p:spPr>
          <a:xfrm>
            <a:off x="3271175" y="2453025"/>
            <a:ext cx="2766300" cy="0"/>
          </a:xfrm>
          <a:prstGeom prst="straightConnector1">
            <a:avLst/>
          </a:prstGeom>
          <a:noFill/>
          <a:ln w="19050" cap="flat" cmpd="sng">
            <a:solidFill>
              <a:srgbClr val="999999"/>
            </a:solidFill>
            <a:prstDash val="solid"/>
            <a:round/>
            <a:headEnd type="stealth" w="med" len="med"/>
            <a:tailEnd type="stealth" w="med" len="med"/>
          </a:ln>
        </p:spPr>
      </p:cxnSp>
      <p:cxnSp>
        <p:nvCxnSpPr>
          <p:cNvPr id="169" name="Google Shape;169;g1149e19df79_0_547"/>
          <p:cNvCxnSpPr/>
          <p:nvPr/>
        </p:nvCxnSpPr>
        <p:spPr>
          <a:xfrm>
            <a:off x="6597600" y="1828423"/>
            <a:ext cx="0" cy="1621500"/>
          </a:xfrm>
          <a:prstGeom prst="straightConnector1">
            <a:avLst/>
          </a:prstGeom>
          <a:noFill/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70" name="Google Shape;170;g1149e19df79_0_547"/>
          <p:cNvCxnSpPr>
            <a:stCxn id="171" idx="2"/>
            <a:endCxn id="172" idx="0"/>
          </p:cNvCxnSpPr>
          <p:nvPr/>
        </p:nvCxnSpPr>
        <p:spPr>
          <a:xfrm>
            <a:off x="2711050" y="1847123"/>
            <a:ext cx="0" cy="1621500"/>
          </a:xfrm>
          <a:prstGeom prst="straightConnector1">
            <a:avLst/>
          </a:prstGeom>
          <a:noFill/>
          <a:ln w="38100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73" name="Google Shape;173;g1149e19df79_0_54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Compile Time vs. Run Time</a:t>
            </a:r>
            <a:endParaRPr/>
          </a:p>
        </p:txBody>
      </p:sp>
      <p:sp>
        <p:nvSpPr>
          <p:cNvPr id="174" name="Google Shape;174;g1149e19df79_0_54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34</a:t>
            </a:fld>
            <a:endParaRPr/>
          </a:p>
        </p:txBody>
      </p:sp>
      <p:sp>
        <p:nvSpPr>
          <p:cNvPr id="175" name="Google Shape;175;g1149e19df79_0_547"/>
          <p:cNvSpPr/>
          <p:nvPr/>
        </p:nvSpPr>
        <p:spPr>
          <a:xfrm>
            <a:off x="600150" y="1929863"/>
            <a:ext cx="7943700" cy="3651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g1149e19df79_0_547"/>
          <p:cNvSpPr/>
          <p:nvPr/>
        </p:nvSpPr>
        <p:spPr>
          <a:xfrm>
            <a:off x="1834150" y="1280423"/>
            <a:ext cx="1753800" cy="5667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Compile Time</a:t>
            </a:r>
            <a:endParaRPr sz="1900" b="1" i="0" u="none" strike="noStrike" cap="none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g1149e19df79_0_547"/>
          <p:cNvSpPr/>
          <p:nvPr/>
        </p:nvSpPr>
        <p:spPr>
          <a:xfrm>
            <a:off x="5720700" y="1280423"/>
            <a:ext cx="1753800" cy="566700"/>
          </a:xfrm>
          <a:prstGeom prst="rect">
            <a:avLst/>
          </a:prstGeom>
          <a:solidFill>
            <a:srgbClr val="FCE5CD"/>
          </a:solidFill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Run Time</a:t>
            </a:r>
            <a:endParaRPr sz="1900" b="1" i="0" u="none" strike="noStrike" cap="none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g1149e19df79_0_547"/>
          <p:cNvSpPr/>
          <p:nvPr/>
        </p:nvSpPr>
        <p:spPr>
          <a:xfrm>
            <a:off x="2336668" y="2377731"/>
            <a:ext cx="648600" cy="159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n-US" sz="6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6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8" name="Google Shape;178;g1149e19df79_0_547"/>
          <p:cNvSpPr/>
          <p:nvPr/>
        </p:nvSpPr>
        <p:spPr>
          <a:xfrm>
            <a:off x="2039213" y="2802276"/>
            <a:ext cx="534900" cy="159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n-US" sz="6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6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9" name="Google Shape;179;g1149e19df79_0_547"/>
          <p:cNvSpPr/>
          <p:nvPr/>
        </p:nvSpPr>
        <p:spPr>
          <a:xfrm>
            <a:off x="2720632" y="2802248"/>
            <a:ext cx="585000" cy="159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n-US" sz="6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6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80" name="Google Shape;180;g1149e19df79_0_547"/>
          <p:cNvCxnSpPr>
            <a:stCxn id="178" idx="0"/>
            <a:endCxn id="177" idx="2"/>
          </p:cNvCxnSpPr>
          <p:nvPr/>
        </p:nvCxnSpPr>
        <p:spPr>
          <a:xfrm rot="10800000" flipH="1">
            <a:off x="2306663" y="2536776"/>
            <a:ext cx="354300" cy="2655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1" name="Google Shape;181;g1149e19df79_0_547"/>
          <p:cNvCxnSpPr>
            <a:stCxn id="179" idx="0"/>
            <a:endCxn id="177" idx="2"/>
          </p:cNvCxnSpPr>
          <p:nvPr/>
        </p:nvCxnSpPr>
        <p:spPr>
          <a:xfrm rot="10800000">
            <a:off x="2660932" y="2536748"/>
            <a:ext cx="352200" cy="2655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2" name="Google Shape;182;g1149e19df79_0_547"/>
          <p:cNvSpPr txBox="1"/>
          <p:nvPr/>
        </p:nvSpPr>
        <p:spPr>
          <a:xfrm>
            <a:off x="2021676" y="2537484"/>
            <a:ext cx="648600" cy="2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7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3" name="Google Shape;183;g1149e19df79_0_547"/>
          <p:cNvSpPr txBox="1"/>
          <p:nvPr/>
        </p:nvSpPr>
        <p:spPr>
          <a:xfrm>
            <a:off x="2824701" y="2523051"/>
            <a:ext cx="648600" cy="1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7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4" name="Google Shape;184;g1149e19df79_0_547"/>
          <p:cNvSpPr/>
          <p:nvPr/>
        </p:nvSpPr>
        <p:spPr>
          <a:xfrm>
            <a:off x="4095013" y="2301124"/>
            <a:ext cx="1190100" cy="8244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9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@2</a:t>
            </a:r>
            <a:endParaRPr sz="9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9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9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D=D+A</a:t>
            </a:r>
            <a:endParaRPr sz="9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1149e19df79_0_547"/>
          <p:cNvSpPr/>
          <p:nvPr/>
        </p:nvSpPr>
        <p:spPr>
          <a:xfrm rot="-373427" flipH="1">
            <a:off x="6179196" y="2296705"/>
            <a:ext cx="980262" cy="722295"/>
          </a:xfrm>
          <a:prstGeom prst="lightningBol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g1149e19df79_0_547"/>
          <p:cNvSpPr/>
          <p:nvPr/>
        </p:nvSpPr>
        <p:spPr>
          <a:xfrm>
            <a:off x="834100" y="3468575"/>
            <a:ext cx="3753900" cy="26691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Compiler (a Java program) is running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Generates Hack instructions that will be run later</a:t>
            </a:r>
            <a:endParaRPr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Know </a:t>
            </a:r>
            <a:r>
              <a:rPr lang="en-US" sz="16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types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of variables, but NOT the </a:t>
            </a:r>
            <a:r>
              <a:rPr lang="en-US" sz="16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values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 variables or which </a:t>
            </a:r>
            <a:r>
              <a:rPr lang="en-US" sz="160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code path 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 taken</a:t>
            </a: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g1149e19df79_0_547"/>
          <p:cNvSpPr/>
          <p:nvPr/>
        </p:nvSpPr>
        <p:spPr>
          <a:xfrm>
            <a:off x="259963" y="2301125"/>
            <a:ext cx="1190100" cy="7620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let x = 2 + 3;</a:t>
            </a:r>
            <a:endParaRPr sz="9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g1149e19df79_0_547"/>
          <p:cNvSpPr/>
          <p:nvPr/>
        </p:nvSpPr>
        <p:spPr>
          <a:xfrm>
            <a:off x="4720650" y="3468575"/>
            <a:ext cx="3753900" cy="2669100"/>
          </a:xfrm>
          <a:prstGeom prst="rect">
            <a:avLst/>
          </a:prstGeom>
          <a:solidFill>
            <a:srgbClr val="FCE5CD"/>
          </a:solidFill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 (a Hack program) is running on the Hack computer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Know value of variables, which code path is taken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g1149e19df79_0_547"/>
          <p:cNvSpPr txBox="1"/>
          <p:nvPr/>
        </p:nvSpPr>
        <p:spPr>
          <a:xfrm>
            <a:off x="6069925" y="2460900"/>
            <a:ext cx="1046400" cy="3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-US" sz="1400" b="1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ehavior</a:t>
            </a:r>
            <a:endParaRPr sz="1400" b="1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1149e19df79_0_58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194" name="Google Shape;194;g1149e19df79_0_58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>
                <a:solidFill>
                  <a:schemeClr val="dk1"/>
                </a:solidFill>
              </a:rPr>
              <a:t>Here’s how you, a brilliant human, would likely translate this syntax tree into Hack: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195" name="Google Shape;195;g1149e19df79_0_58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35</a:t>
            </a:fld>
            <a:endParaRPr/>
          </a:p>
        </p:txBody>
      </p:sp>
      <p:sp>
        <p:nvSpPr>
          <p:cNvPr id="196" name="Google Shape;196;g1149e19df79_0_580"/>
          <p:cNvSpPr/>
          <p:nvPr/>
        </p:nvSpPr>
        <p:spPr>
          <a:xfrm>
            <a:off x="1398750" y="3220700"/>
            <a:ext cx="2494800" cy="177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g1149e19df79_0_580"/>
          <p:cNvSpPr/>
          <p:nvPr/>
        </p:nvSpPr>
        <p:spPr>
          <a:xfrm>
            <a:off x="2154150" y="346092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8" name="Google Shape;198;g1149e19df79_0_580"/>
          <p:cNvSpPr/>
          <p:nvPr/>
        </p:nvSpPr>
        <p:spPr>
          <a:xfrm>
            <a:off x="1588750" y="4222975"/>
            <a:ext cx="8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9" name="Google Shape;199;g1149e19df79_0_580"/>
          <p:cNvSpPr/>
          <p:nvPr/>
        </p:nvSpPr>
        <p:spPr>
          <a:xfrm>
            <a:off x="2825750" y="42229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00" name="Google Shape;200;g1149e19df79_0_580"/>
          <p:cNvCxnSpPr>
            <a:stCxn id="198" idx="0"/>
            <a:endCxn id="197" idx="2"/>
          </p:cNvCxnSpPr>
          <p:nvPr/>
        </p:nvCxnSpPr>
        <p:spPr>
          <a:xfrm rot="10800000" flipH="1">
            <a:off x="2026150" y="3745975"/>
            <a:ext cx="6201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1" name="Google Shape;201;g1149e19df79_0_580"/>
          <p:cNvCxnSpPr>
            <a:stCxn id="199" idx="0"/>
            <a:endCxn id="197" idx="2"/>
          </p:cNvCxnSpPr>
          <p:nvPr/>
        </p:nvCxnSpPr>
        <p:spPr>
          <a:xfrm rot="10800000">
            <a:off x="2646050" y="3745925"/>
            <a:ext cx="623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2" name="Google Shape;202;g1149e19df79_0_580"/>
          <p:cNvSpPr txBox="1"/>
          <p:nvPr/>
        </p:nvSpPr>
        <p:spPr>
          <a:xfrm>
            <a:off x="1782875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3" name="Google Shape;203;g1149e19df79_0_580"/>
          <p:cNvSpPr txBox="1"/>
          <p:nvPr/>
        </p:nvSpPr>
        <p:spPr>
          <a:xfrm>
            <a:off x="2954075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4" name="Google Shape;204;g1149e19df79_0_580"/>
          <p:cNvSpPr/>
          <p:nvPr/>
        </p:nvSpPr>
        <p:spPr>
          <a:xfrm rot="-1799471">
            <a:off x="4163765" y="2865502"/>
            <a:ext cx="900240" cy="59232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g1149e19df79_0_580"/>
          <p:cNvSpPr txBox="1"/>
          <p:nvPr/>
        </p:nvSpPr>
        <p:spPr>
          <a:xfrm>
            <a:off x="4022118" y="2832910"/>
            <a:ext cx="10758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Human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(genius)</a:t>
            </a:r>
            <a:endParaRPr sz="16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g1149e19df79_0_580"/>
          <p:cNvSpPr/>
          <p:nvPr/>
        </p:nvSpPr>
        <p:spPr>
          <a:xfrm>
            <a:off x="5250450" y="1846300"/>
            <a:ext cx="2155500" cy="1186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@2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D=D+A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212" name="Google Shape;212;p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>
                <a:solidFill>
                  <a:schemeClr val="dk1"/>
                </a:solidFill>
              </a:rPr>
              <a:t>Here’s how you, a brilliant human, would likely translate this syntax tree into Hack: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213" name="Google Shape;213;p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36</a:t>
            </a:fld>
            <a:endParaRPr/>
          </a:p>
        </p:txBody>
      </p:sp>
      <p:sp>
        <p:nvSpPr>
          <p:cNvPr id="214" name="Google Shape;214;p7"/>
          <p:cNvSpPr/>
          <p:nvPr/>
        </p:nvSpPr>
        <p:spPr>
          <a:xfrm>
            <a:off x="1398750" y="3220700"/>
            <a:ext cx="2494800" cy="1775194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7"/>
          <p:cNvSpPr/>
          <p:nvPr/>
        </p:nvSpPr>
        <p:spPr>
          <a:xfrm>
            <a:off x="2154150" y="346092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16" name="Google Shape;216;p7"/>
          <p:cNvSpPr/>
          <p:nvPr/>
        </p:nvSpPr>
        <p:spPr>
          <a:xfrm>
            <a:off x="1588750" y="4222975"/>
            <a:ext cx="874864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17" name="Google Shape;217;p7"/>
          <p:cNvSpPr/>
          <p:nvPr/>
        </p:nvSpPr>
        <p:spPr>
          <a:xfrm>
            <a:off x="2825750" y="42229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18" name="Google Shape;218;p7"/>
          <p:cNvCxnSpPr>
            <a:stCxn id="216" idx="0"/>
            <a:endCxn id="215" idx="2"/>
          </p:cNvCxnSpPr>
          <p:nvPr/>
        </p:nvCxnSpPr>
        <p:spPr>
          <a:xfrm rot="10800000" flipH="1">
            <a:off x="2026182" y="3745975"/>
            <a:ext cx="6201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9" name="Google Shape;219;p7"/>
          <p:cNvCxnSpPr>
            <a:stCxn id="217" idx="0"/>
            <a:endCxn id="215" idx="2"/>
          </p:cNvCxnSpPr>
          <p:nvPr/>
        </p:nvCxnSpPr>
        <p:spPr>
          <a:xfrm rot="10800000">
            <a:off x="2646050" y="3745925"/>
            <a:ext cx="623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0" name="Google Shape;220;p7"/>
          <p:cNvSpPr txBox="1"/>
          <p:nvPr/>
        </p:nvSpPr>
        <p:spPr>
          <a:xfrm>
            <a:off x="1782875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21" name="Google Shape;221;p7"/>
          <p:cNvSpPr txBox="1"/>
          <p:nvPr/>
        </p:nvSpPr>
        <p:spPr>
          <a:xfrm>
            <a:off x="2954075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22" name="Google Shape;222;p7"/>
          <p:cNvSpPr/>
          <p:nvPr/>
        </p:nvSpPr>
        <p:spPr>
          <a:xfrm rot="-1799471">
            <a:off x="4163756" y="2865507"/>
            <a:ext cx="900240" cy="59232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7"/>
          <p:cNvSpPr/>
          <p:nvPr/>
        </p:nvSpPr>
        <p:spPr>
          <a:xfrm>
            <a:off x="5250450" y="1846300"/>
            <a:ext cx="2155500" cy="1186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@2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D=D+A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7"/>
          <p:cNvSpPr/>
          <p:nvPr/>
        </p:nvSpPr>
        <p:spPr>
          <a:xfrm>
            <a:off x="5250450" y="3121075"/>
            <a:ext cx="2630400" cy="373629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save R0 somehow</a:t>
            </a:r>
            <a:endParaRPr sz="1400" b="1" i="1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restore R0</a:t>
            </a:r>
            <a:endParaRPr sz="1400" b="1" i="1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7"/>
          <p:cNvSpPr/>
          <p:nvPr/>
        </p:nvSpPr>
        <p:spPr>
          <a:xfrm rot="1799471">
            <a:off x="4163754" y="4693326"/>
            <a:ext cx="900240" cy="59232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7"/>
          <p:cNvSpPr txBox="1"/>
          <p:nvPr/>
        </p:nvSpPr>
        <p:spPr>
          <a:xfrm>
            <a:off x="4034100" y="4573925"/>
            <a:ext cx="10758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(trying its best)</a:t>
            </a:r>
            <a:endParaRPr sz="16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205;g1149e19df79_0_580">
            <a:extLst>
              <a:ext uri="{FF2B5EF4-FFF2-40B4-BE49-F238E27FC236}">
                <a16:creationId xmlns:a16="http://schemas.microsoft.com/office/drawing/2014/main" id="{A3CDEA86-731B-7FCA-9709-0387677FE6F2}"/>
              </a:ext>
            </a:extLst>
          </p:cNvPr>
          <p:cNvSpPr txBox="1"/>
          <p:nvPr/>
        </p:nvSpPr>
        <p:spPr>
          <a:xfrm>
            <a:off x="4022118" y="2832910"/>
            <a:ext cx="10758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Human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(genius)</a:t>
            </a:r>
            <a:endParaRPr sz="16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233" name="Google Shape;233;p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Why? Modularity: We can fit any expression in that slot, as long as </a:t>
            </a:r>
            <a:r>
              <a:rPr lang="en-US" b="1" dirty="0"/>
              <a:t>its result ends up in R0!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34" name="Google Shape;234;p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  <p:sp>
        <p:nvSpPr>
          <p:cNvPr id="235" name="Google Shape;235;p8"/>
          <p:cNvSpPr/>
          <p:nvPr/>
        </p:nvSpPr>
        <p:spPr>
          <a:xfrm>
            <a:off x="3185804" y="3781850"/>
            <a:ext cx="1243500" cy="592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8"/>
          <p:cNvSpPr txBox="1"/>
          <p:nvPr/>
        </p:nvSpPr>
        <p:spPr>
          <a:xfrm>
            <a:off x="3098504" y="3695993"/>
            <a:ext cx="141304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(actually, quite clever!)</a:t>
            </a:r>
            <a:endParaRPr sz="16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8"/>
          <p:cNvSpPr/>
          <p:nvPr/>
        </p:nvSpPr>
        <p:spPr>
          <a:xfrm>
            <a:off x="5125225" y="2324325"/>
            <a:ext cx="2724300" cy="42381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8"/>
          <p:cNvSpPr/>
          <p:nvPr/>
        </p:nvSpPr>
        <p:spPr>
          <a:xfrm>
            <a:off x="459275" y="3220700"/>
            <a:ext cx="2494800" cy="171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8"/>
          <p:cNvSpPr/>
          <p:nvPr/>
        </p:nvSpPr>
        <p:spPr>
          <a:xfrm>
            <a:off x="1214675" y="346092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8E7CC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0" name="Google Shape;240;p8"/>
          <p:cNvSpPr/>
          <p:nvPr/>
        </p:nvSpPr>
        <p:spPr>
          <a:xfrm>
            <a:off x="649275" y="4222975"/>
            <a:ext cx="877500" cy="285000"/>
          </a:xfrm>
          <a:prstGeom prst="roundRect">
            <a:avLst>
              <a:gd name="adj" fmla="val 16667"/>
            </a:avLst>
          </a:prstGeom>
          <a:solidFill>
            <a:srgbClr val="F6B2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1" name="Google Shape;241;p8"/>
          <p:cNvSpPr/>
          <p:nvPr/>
        </p:nvSpPr>
        <p:spPr>
          <a:xfrm>
            <a:off x="1886275" y="42229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42" name="Google Shape;242;p8"/>
          <p:cNvCxnSpPr>
            <a:stCxn id="240" idx="0"/>
            <a:endCxn id="239" idx="2"/>
          </p:cNvCxnSpPr>
          <p:nvPr/>
        </p:nvCxnSpPr>
        <p:spPr>
          <a:xfrm rot="10800000" flipH="1">
            <a:off x="1088025" y="3745975"/>
            <a:ext cx="6186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3" name="Google Shape;243;p8"/>
          <p:cNvCxnSpPr>
            <a:stCxn id="241" idx="0"/>
            <a:endCxn id="239" idx="2"/>
          </p:cNvCxnSpPr>
          <p:nvPr/>
        </p:nvCxnSpPr>
        <p:spPr>
          <a:xfrm rot="10800000">
            <a:off x="1706575" y="3745925"/>
            <a:ext cx="623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44" name="Google Shape;244;p8"/>
          <p:cNvSpPr txBox="1"/>
          <p:nvPr/>
        </p:nvSpPr>
        <p:spPr>
          <a:xfrm>
            <a:off x="843400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5" name="Google Shape;245;p8"/>
          <p:cNvSpPr txBox="1"/>
          <p:nvPr/>
        </p:nvSpPr>
        <p:spPr>
          <a:xfrm>
            <a:off x="2014600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6" name="Google Shape;246;p8"/>
          <p:cNvSpPr/>
          <p:nvPr/>
        </p:nvSpPr>
        <p:spPr>
          <a:xfrm>
            <a:off x="4718125" y="2707125"/>
            <a:ext cx="20877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8"/>
          <p:cNvSpPr/>
          <p:nvPr/>
        </p:nvSpPr>
        <p:spPr>
          <a:xfrm>
            <a:off x="4753825" y="4148075"/>
            <a:ext cx="2087700" cy="9081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8"/>
          <p:cNvSpPr txBox="1"/>
          <p:nvPr/>
        </p:nvSpPr>
        <p:spPr>
          <a:xfrm rot="-5400000">
            <a:off x="4444975" y="298020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sz="14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8"/>
          <p:cNvSpPr txBox="1"/>
          <p:nvPr/>
        </p:nvSpPr>
        <p:spPr>
          <a:xfrm rot="-5400000">
            <a:off x="4480675" y="4424625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NUM(3)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8"/>
          <p:cNvSpPr txBox="1"/>
          <p:nvPr/>
        </p:nvSpPr>
        <p:spPr>
          <a:xfrm rot="5400000">
            <a:off x="7221475" y="41371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8"/>
          <p:cNvSpPr/>
          <p:nvPr/>
        </p:nvSpPr>
        <p:spPr>
          <a:xfrm>
            <a:off x="5073225" y="2415915"/>
            <a:ext cx="263040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@2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save R0 somehow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restore R0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 dirty="0">
              <a:solidFill>
                <a:srgbClr val="6FA8D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257" name="Google Shape;257;p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Why? Modularity: We can fit any expression in that slot, as long as </a:t>
            </a:r>
            <a:r>
              <a:rPr lang="en-US" b="1"/>
              <a:t>its result ends up in R0!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Even another 			 !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258" name="Google Shape;258;p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  <p:sp>
        <p:nvSpPr>
          <p:cNvPr id="259" name="Google Shape;259;p9"/>
          <p:cNvSpPr/>
          <p:nvPr/>
        </p:nvSpPr>
        <p:spPr>
          <a:xfrm>
            <a:off x="5125225" y="2324325"/>
            <a:ext cx="2724300" cy="42381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9"/>
          <p:cNvSpPr/>
          <p:nvPr/>
        </p:nvSpPr>
        <p:spPr>
          <a:xfrm>
            <a:off x="4718125" y="2707125"/>
            <a:ext cx="20877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9"/>
          <p:cNvSpPr/>
          <p:nvPr/>
        </p:nvSpPr>
        <p:spPr>
          <a:xfrm>
            <a:off x="4753825" y="4148075"/>
            <a:ext cx="2087700" cy="9081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9"/>
          <p:cNvSpPr txBox="1"/>
          <p:nvPr/>
        </p:nvSpPr>
        <p:spPr>
          <a:xfrm rot="-5400000">
            <a:off x="4444975" y="298020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sz="14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9"/>
          <p:cNvSpPr txBox="1"/>
          <p:nvPr/>
        </p:nvSpPr>
        <p:spPr>
          <a:xfrm rot="-5400000">
            <a:off x="4480675" y="4424625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NUM(3)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9"/>
          <p:cNvSpPr txBox="1"/>
          <p:nvPr/>
        </p:nvSpPr>
        <p:spPr>
          <a:xfrm rot="5400000">
            <a:off x="7221475" y="41371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9"/>
          <p:cNvSpPr/>
          <p:nvPr/>
        </p:nvSpPr>
        <p:spPr>
          <a:xfrm>
            <a:off x="5073225" y="2415915"/>
            <a:ext cx="263040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save R0 somehow</a:t>
            </a:r>
            <a:endParaRPr sz="1400" b="1" i="1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restore R0</a:t>
            </a:r>
            <a:endParaRPr sz="1400" b="1" i="1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>
              <a:solidFill>
                <a:srgbClr val="6FA8D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266" name="Google Shape;266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05025" y="2684975"/>
            <a:ext cx="812400" cy="812429"/>
          </a:xfrm>
          <a:prstGeom prst="rect">
            <a:avLst/>
          </a:prstGeom>
          <a:noFill/>
          <a:ln>
            <a:noFill/>
          </a:ln>
        </p:spPr>
      </p:pic>
      <p:pic>
        <p:nvPicPr>
          <p:cNvPr id="267" name="Google Shape;267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64025" y="4166975"/>
            <a:ext cx="812400" cy="812429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9"/>
          <p:cNvSpPr/>
          <p:nvPr/>
        </p:nvSpPr>
        <p:spPr>
          <a:xfrm>
            <a:off x="3731014" y="3801875"/>
            <a:ext cx="609600" cy="592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9"/>
          <p:cNvSpPr/>
          <p:nvPr/>
        </p:nvSpPr>
        <p:spPr>
          <a:xfrm>
            <a:off x="459275" y="3220700"/>
            <a:ext cx="2954100" cy="2447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0" i="0" u="none" strike="noStrike" cap="none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0" i="0" u="none" strike="noStrike" cap="none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0" i="0" u="none" strike="noStrike" cap="none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9"/>
          <p:cNvSpPr/>
          <p:nvPr/>
        </p:nvSpPr>
        <p:spPr>
          <a:xfrm>
            <a:off x="1214675" y="346092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8E7CC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1" name="Google Shape;271;p9"/>
          <p:cNvSpPr/>
          <p:nvPr/>
        </p:nvSpPr>
        <p:spPr>
          <a:xfrm>
            <a:off x="649274" y="4222975"/>
            <a:ext cx="861775" cy="285000"/>
          </a:xfrm>
          <a:prstGeom prst="roundRect">
            <a:avLst>
              <a:gd name="adj" fmla="val 16667"/>
            </a:avLst>
          </a:prstGeom>
          <a:solidFill>
            <a:srgbClr val="F6B2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2" name="Google Shape;272;p9"/>
          <p:cNvSpPr/>
          <p:nvPr/>
        </p:nvSpPr>
        <p:spPr>
          <a:xfrm>
            <a:off x="1886275" y="42229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73" name="Google Shape;273;p9"/>
          <p:cNvCxnSpPr>
            <a:stCxn id="271" idx="0"/>
            <a:endCxn id="270" idx="2"/>
          </p:cNvCxnSpPr>
          <p:nvPr/>
        </p:nvCxnSpPr>
        <p:spPr>
          <a:xfrm rot="10800000" flipH="1">
            <a:off x="1080162" y="3745975"/>
            <a:ext cx="6264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74" name="Google Shape;274;p9"/>
          <p:cNvCxnSpPr>
            <a:stCxn id="272" idx="0"/>
            <a:endCxn id="270" idx="2"/>
          </p:cNvCxnSpPr>
          <p:nvPr/>
        </p:nvCxnSpPr>
        <p:spPr>
          <a:xfrm rot="10800000">
            <a:off x="1706575" y="3745925"/>
            <a:ext cx="623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5" name="Google Shape;275;p9"/>
          <p:cNvSpPr txBox="1"/>
          <p:nvPr/>
        </p:nvSpPr>
        <p:spPr>
          <a:xfrm>
            <a:off x="843400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6" name="Google Shape;276;p9"/>
          <p:cNvSpPr txBox="1"/>
          <p:nvPr/>
        </p:nvSpPr>
        <p:spPr>
          <a:xfrm>
            <a:off x="2014600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7" name="Google Shape;277;p9"/>
          <p:cNvSpPr/>
          <p:nvPr/>
        </p:nvSpPr>
        <p:spPr>
          <a:xfrm>
            <a:off x="1377500" y="48346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8" name="Google Shape;278;p9"/>
          <p:cNvSpPr/>
          <p:nvPr/>
        </p:nvSpPr>
        <p:spPr>
          <a:xfrm>
            <a:off x="2438050" y="48346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</a:t>
            </a:r>
            <a:r>
              <a:rPr lang="en-US" b="1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79" name="Google Shape;279;p9"/>
          <p:cNvCxnSpPr>
            <a:stCxn id="278" idx="0"/>
            <a:endCxn id="272" idx="2"/>
          </p:cNvCxnSpPr>
          <p:nvPr/>
        </p:nvCxnSpPr>
        <p:spPr>
          <a:xfrm rot="10800000">
            <a:off x="2330350" y="4507925"/>
            <a:ext cx="551700" cy="326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0" name="Google Shape;280;p9"/>
          <p:cNvCxnSpPr>
            <a:stCxn id="277" idx="0"/>
          </p:cNvCxnSpPr>
          <p:nvPr/>
        </p:nvCxnSpPr>
        <p:spPr>
          <a:xfrm rot="10800000" flipH="1">
            <a:off x="1821500" y="4519625"/>
            <a:ext cx="516900" cy="315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81" name="Google Shape;281;p9"/>
          <p:cNvSpPr txBox="1"/>
          <p:nvPr/>
        </p:nvSpPr>
        <p:spPr>
          <a:xfrm>
            <a:off x="1587950" y="44957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2" name="Google Shape;282;p9"/>
          <p:cNvSpPr txBox="1"/>
          <p:nvPr/>
        </p:nvSpPr>
        <p:spPr>
          <a:xfrm>
            <a:off x="2624900" y="4495763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3" name="Google Shape;283;p9"/>
          <p:cNvSpPr/>
          <p:nvPr/>
        </p:nvSpPr>
        <p:spPr>
          <a:xfrm>
            <a:off x="2749100" y="235727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289" name="Google Shape;289;p1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Now, we need to save R0 somehow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What if we save it in a temporary register? Let’s pick R2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90" name="Google Shape;290;p1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39</a:t>
            </a:fld>
            <a:endParaRPr/>
          </a:p>
        </p:txBody>
      </p:sp>
      <p:sp>
        <p:nvSpPr>
          <p:cNvPr id="291" name="Google Shape;291;p10"/>
          <p:cNvSpPr/>
          <p:nvPr/>
        </p:nvSpPr>
        <p:spPr>
          <a:xfrm>
            <a:off x="3185804" y="3781850"/>
            <a:ext cx="1243500" cy="592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10"/>
          <p:cNvSpPr/>
          <p:nvPr/>
        </p:nvSpPr>
        <p:spPr>
          <a:xfrm>
            <a:off x="459275" y="3220700"/>
            <a:ext cx="2494800" cy="171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0"/>
          <p:cNvSpPr/>
          <p:nvPr/>
        </p:nvSpPr>
        <p:spPr>
          <a:xfrm>
            <a:off x="1214675" y="346092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8E7CC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94" name="Google Shape;294;p10"/>
          <p:cNvSpPr/>
          <p:nvPr/>
        </p:nvSpPr>
        <p:spPr>
          <a:xfrm>
            <a:off x="649275" y="4222975"/>
            <a:ext cx="877500" cy="285000"/>
          </a:xfrm>
          <a:prstGeom prst="roundRect">
            <a:avLst>
              <a:gd name="adj" fmla="val 16667"/>
            </a:avLst>
          </a:prstGeom>
          <a:solidFill>
            <a:srgbClr val="F6B2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95" name="Google Shape;295;p10"/>
          <p:cNvSpPr/>
          <p:nvPr/>
        </p:nvSpPr>
        <p:spPr>
          <a:xfrm>
            <a:off x="1886275" y="42229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96" name="Google Shape;296;p10"/>
          <p:cNvCxnSpPr>
            <a:stCxn id="294" idx="0"/>
            <a:endCxn id="293" idx="2"/>
          </p:cNvCxnSpPr>
          <p:nvPr/>
        </p:nvCxnSpPr>
        <p:spPr>
          <a:xfrm rot="10800000" flipH="1">
            <a:off x="1088025" y="3745975"/>
            <a:ext cx="6186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97" name="Google Shape;297;p10"/>
          <p:cNvCxnSpPr>
            <a:stCxn id="295" idx="0"/>
            <a:endCxn id="293" idx="2"/>
          </p:cNvCxnSpPr>
          <p:nvPr/>
        </p:nvCxnSpPr>
        <p:spPr>
          <a:xfrm rot="10800000">
            <a:off x="1706575" y="3745925"/>
            <a:ext cx="623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98" name="Google Shape;298;p10"/>
          <p:cNvSpPr txBox="1"/>
          <p:nvPr/>
        </p:nvSpPr>
        <p:spPr>
          <a:xfrm>
            <a:off x="843400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99" name="Google Shape;299;p10"/>
          <p:cNvSpPr txBox="1"/>
          <p:nvPr/>
        </p:nvSpPr>
        <p:spPr>
          <a:xfrm>
            <a:off x="2014600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0" name="Google Shape;300;p10"/>
          <p:cNvSpPr/>
          <p:nvPr/>
        </p:nvSpPr>
        <p:spPr>
          <a:xfrm>
            <a:off x="5125225" y="2324325"/>
            <a:ext cx="2724300" cy="43668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10"/>
          <p:cNvSpPr/>
          <p:nvPr/>
        </p:nvSpPr>
        <p:spPr>
          <a:xfrm>
            <a:off x="4707675" y="2373525"/>
            <a:ext cx="20877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10"/>
          <p:cNvSpPr/>
          <p:nvPr/>
        </p:nvSpPr>
        <p:spPr>
          <a:xfrm>
            <a:off x="4707675" y="4493808"/>
            <a:ext cx="2087700" cy="9081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10"/>
          <p:cNvSpPr/>
          <p:nvPr/>
        </p:nvSpPr>
        <p:spPr>
          <a:xfrm>
            <a:off x="5063400" y="2400900"/>
            <a:ext cx="263040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restore (reverse)</a:t>
            </a:r>
            <a:endParaRPr sz="1400" b="1" i="1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>
              <a:solidFill>
                <a:srgbClr val="6FA8D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4" name="Google Shape;304;p10"/>
          <p:cNvSpPr txBox="1"/>
          <p:nvPr/>
        </p:nvSpPr>
        <p:spPr>
          <a:xfrm rot="-5400000">
            <a:off x="4434525" y="2650125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sz="14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10"/>
          <p:cNvSpPr txBox="1"/>
          <p:nvPr/>
        </p:nvSpPr>
        <p:spPr>
          <a:xfrm rot="-5400000">
            <a:off x="4433000" y="47577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NUM(3)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0"/>
          <p:cNvSpPr txBox="1"/>
          <p:nvPr/>
        </p:nvSpPr>
        <p:spPr>
          <a:xfrm rot="5400000">
            <a:off x="7221475" y="41371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1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Sources and Acknowledgements</a:t>
            </a:r>
            <a:endParaRPr/>
          </a:p>
        </p:txBody>
      </p:sp>
      <p:sp>
        <p:nvSpPr>
          <p:cNvPr id="438" name="Google Shape;438;p1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This is a subset and an adaptation of a CSE 331 lecture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If you have taken CSE 331, you have seen this before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Part of your task for Project 8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This subject is closely connected to metacognition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If you haven’t taken CSE 331, this is a helpful sneak peek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Debugging is an important topic in many CSE courses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Acknowledgements: CSE 331 instructors, notably Michael D. Ernst, Hal Perkins, and more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39" name="Google Shape;439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1149e19df79_0_62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312" name="Google Shape;312;g1149e19df79_0_62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Now, we need to save R0 somehow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What if we save it in a temporary register? Let’s pick R2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Why won’t this always work?</a:t>
            </a:r>
            <a:endParaRPr dirty="0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13208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13" name="Google Shape;313;g1149e19df79_0_62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40</a:t>
            </a:fld>
            <a:endParaRPr/>
          </a:p>
        </p:txBody>
      </p:sp>
      <p:sp>
        <p:nvSpPr>
          <p:cNvPr id="314" name="Google Shape;314;g1149e19df79_0_629"/>
          <p:cNvSpPr/>
          <p:nvPr/>
        </p:nvSpPr>
        <p:spPr>
          <a:xfrm>
            <a:off x="3185804" y="3781850"/>
            <a:ext cx="1243500" cy="592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g1149e19df79_0_629"/>
          <p:cNvSpPr/>
          <p:nvPr/>
        </p:nvSpPr>
        <p:spPr>
          <a:xfrm>
            <a:off x="459275" y="3220700"/>
            <a:ext cx="2494800" cy="171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g1149e19df79_0_629"/>
          <p:cNvSpPr/>
          <p:nvPr/>
        </p:nvSpPr>
        <p:spPr>
          <a:xfrm>
            <a:off x="1214675" y="346092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8E7CC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7" name="Google Shape;317;g1149e19df79_0_629"/>
          <p:cNvSpPr/>
          <p:nvPr/>
        </p:nvSpPr>
        <p:spPr>
          <a:xfrm>
            <a:off x="649275" y="4222975"/>
            <a:ext cx="877500" cy="285000"/>
          </a:xfrm>
          <a:prstGeom prst="roundRect">
            <a:avLst>
              <a:gd name="adj" fmla="val 16667"/>
            </a:avLst>
          </a:prstGeom>
          <a:solidFill>
            <a:srgbClr val="F6B2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8" name="Google Shape;318;g1149e19df79_0_629"/>
          <p:cNvSpPr/>
          <p:nvPr/>
        </p:nvSpPr>
        <p:spPr>
          <a:xfrm>
            <a:off x="1886275" y="42229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19" name="Google Shape;319;g1149e19df79_0_629"/>
          <p:cNvCxnSpPr>
            <a:stCxn id="317" idx="0"/>
            <a:endCxn id="316" idx="2"/>
          </p:cNvCxnSpPr>
          <p:nvPr/>
        </p:nvCxnSpPr>
        <p:spPr>
          <a:xfrm rot="10800000" flipH="1">
            <a:off x="1088025" y="3745975"/>
            <a:ext cx="6186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0" name="Google Shape;320;g1149e19df79_0_629"/>
          <p:cNvCxnSpPr>
            <a:stCxn id="318" idx="0"/>
            <a:endCxn id="316" idx="2"/>
          </p:cNvCxnSpPr>
          <p:nvPr/>
        </p:nvCxnSpPr>
        <p:spPr>
          <a:xfrm rot="10800000">
            <a:off x="1706575" y="3745925"/>
            <a:ext cx="623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1" name="Google Shape;321;g1149e19df79_0_629"/>
          <p:cNvSpPr txBox="1"/>
          <p:nvPr/>
        </p:nvSpPr>
        <p:spPr>
          <a:xfrm>
            <a:off x="843400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2" name="Google Shape;322;g1149e19df79_0_629"/>
          <p:cNvSpPr txBox="1"/>
          <p:nvPr/>
        </p:nvSpPr>
        <p:spPr>
          <a:xfrm>
            <a:off x="2014600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3" name="Google Shape;323;g1149e19df79_0_629"/>
          <p:cNvSpPr/>
          <p:nvPr/>
        </p:nvSpPr>
        <p:spPr>
          <a:xfrm>
            <a:off x="5125225" y="2324325"/>
            <a:ext cx="2724300" cy="43668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g1149e19df79_0_629"/>
          <p:cNvSpPr/>
          <p:nvPr/>
        </p:nvSpPr>
        <p:spPr>
          <a:xfrm>
            <a:off x="4707675" y="2373525"/>
            <a:ext cx="20877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g1149e19df79_0_629"/>
          <p:cNvSpPr/>
          <p:nvPr/>
        </p:nvSpPr>
        <p:spPr>
          <a:xfrm>
            <a:off x="4707675" y="4493808"/>
            <a:ext cx="2087700" cy="9081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g1149e19df79_0_629"/>
          <p:cNvSpPr/>
          <p:nvPr/>
        </p:nvSpPr>
        <p:spPr>
          <a:xfrm>
            <a:off x="5063400" y="2400900"/>
            <a:ext cx="263040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restore (reverse)</a:t>
            </a:r>
            <a:endParaRPr sz="1400" b="1" i="1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>
              <a:solidFill>
                <a:srgbClr val="6FA8D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7" name="Google Shape;327;g1149e19df79_0_629"/>
          <p:cNvSpPr txBox="1"/>
          <p:nvPr/>
        </p:nvSpPr>
        <p:spPr>
          <a:xfrm rot="-5400000">
            <a:off x="4434525" y="2650125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sz="14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g1149e19df79_0_629"/>
          <p:cNvSpPr txBox="1"/>
          <p:nvPr/>
        </p:nvSpPr>
        <p:spPr>
          <a:xfrm rot="-5400000">
            <a:off x="4433000" y="47577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NUM(3)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g1149e19df79_0_629"/>
          <p:cNvSpPr txBox="1"/>
          <p:nvPr/>
        </p:nvSpPr>
        <p:spPr>
          <a:xfrm rot="5400000">
            <a:off x="7221475" y="41371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It’s those pesky nested expressions! The </a:t>
            </a:r>
            <a:r>
              <a:rPr lang="en-US" dirty="0">
                <a:solidFill>
                  <a:srgbClr val="674EA7"/>
                </a:solidFill>
              </a:rPr>
              <a:t>outer PLUS</a:t>
            </a:r>
            <a:r>
              <a:rPr lang="en-US" dirty="0"/>
              <a:t> saves a value in R2, but the </a:t>
            </a:r>
            <a:r>
              <a:rPr lang="en-US" dirty="0">
                <a:solidFill>
                  <a:srgbClr val="6AA84F"/>
                </a:solidFill>
              </a:rPr>
              <a:t>inner PLUS</a:t>
            </a:r>
            <a:r>
              <a:rPr lang="en-US" dirty="0"/>
              <a:t> overwrites that value during its computation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35" name="Google Shape;335;p1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336" name="Google Shape;336;p1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41</a:t>
            </a:fld>
            <a:endParaRPr/>
          </a:p>
        </p:txBody>
      </p:sp>
      <p:sp>
        <p:nvSpPr>
          <p:cNvPr id="337" name="Google Shape;337;p11"/>
          <p:cNvSpPr/>
          <p:nvPr/>
        </p:nvSpPr>
        <p:spPr>
          <a:xfrm>
            <a:off x="5125224" y="2398208"/>
            <a:ext cx="3013541" cy="4353818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11"/>
          <p:cNvSpPr/>
          <p:nvPr/>
        </p:nvSpPr>
        <p:spPr>
          <a:xfrm>
            <a:off x="4735657" y="3857402"/>
            <a:ext cx="2464486" cy="1634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p11"/>
          <p:cNvSpPr/>
          <p:nvPr/>
        </p:nvSpPr>
        <p:spPr>
          <a:xfrm>
            <a:off x="4718125" y="2398284"/>
            <a:ext cx="23874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0" name="Google Shape;340;p11"/>
          <p:cNvSpPr/>
          <p:nvPr/>
        </p:nvSpPr>
        <p:spPr>
          <a:xfrm>
            <a:off x="5073025" y="2133884"/>
            <a:ext cx="306574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save R0 in R2</a:t>
            </a:r>
            <a:endParaRPr sz="1400" b="1" i="1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@1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// save R0 in R2</a:t>
            </a:r>
            <a:endParaRPr sz="1400" b="1" i="1" u="none" strike="noStrike" cap="none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restore R0 from R2 (!)</a:t>
            </a:r>
            <a:endParaRPr sz="1400" b="1" i="1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p11"/>
          <p:cNvSpPr/>
          <p:nvPr/>
        </p:nvSpPr>
        <p:spPr>
          <a:xfrm>
            <a:off x="3731014" y="3801875"/>
            <a:ext cx="609600" cy="592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11"/>
          <p:cNvSpPr txBox="1"/>
          <p:nvPr/>
        </p:nvSpPr>
        <p:spPr>
          <a:xfrm rot="-5400000">
            <a:off x="4444975" y="2671359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sz="14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11"/>
          <p:cNvSpPr txBox="1"/>
          <p:nvPr/>
        </p:nvSpPr>
        <p:spPr>
          <a:xfrm rot="-5400000">
            <a:off x="4447745" y="4497302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11"/>
          <p:cNvSpPr txBox="1"/>
          <p:nvPr/>
        </p:nvSpPr>
        <p:spPr>
          <a:xfrm rot="5400000">
            <a:off x="7479007" y="3812409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45" name="Google Shape;345;p11"/>
          <p:cNvGrpSpPr/>
          <p:nvPr/>
        </p:nvGrpSpPr>
        <p:grpSpPr>
          <a:xfrm>
            <a:off x="459275" y="3220700"/>
            <a:ext cx="3149625" cy="2447400"/>
            <a:chOff x="459275" y="3220700"/>
            <a:chExt cx="3149625" cy="2447400"/>
          </a:xfrm>
        </p:grpSpPr>
        <p:sp>
          <p:nvSpPr>
            <p:cNvPr id="346" name="Google Shape;346;p11"/>
            <p:cNvSpPr/>
            <p:nvPr/>
          </p:nvSpPr>
          <p:spPr>
            <a:xfrm>
              <a:off x="459275" y="3220700"/>
              <a:ext cx="2954100" cy="2447400"/>
            </a:xfrm>
            <a:prstGeom prst="rect">
              <a:avLst/>
            </a:prstGeom>
            <a:solidFill>
              <a:srgbClr val="EFEFE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4941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lang="en-US" sz="13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Abstract Syntax Tree</a:t>
              </a:r>
              <a:endPara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11"/>
            <p:cNvSpPr/>
            <p:nvPr/>
          </p:nvSpPr>
          <p:spPr>
            <a:xfrm>
              <a:off x="1214675" y="3460925"/>
              <a:ext cx="984000" cy="285000"/>
            </a:xfrm>
            <a:prstGeom prst="roundRect">
              <a:avLst>
                <a:gd name="adj" fmla="val 16667"/>
              </a:avLst>
            </a:prstGeom>
            <a:solidFill>
              <a:srgbClr val="8E7C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PLUS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48" name="Google Shape;348;p11"/>
            <p:cNvSpPr/>
            <p:nvPr/>
          </p:nvSpPr>
          <p:spPr>
            <a:xfrm>
              <a:off x="649274" y="4222975"/>
              <a:ext cx="861775" cy="285000"/>
            </a:xfrm>
            <a:prstGeom prst="roundRect">
              <a:avLst>
                <a:gd name="adj" fmla="val 16667"/>
              </a:avLst>
            </a:prstGeom>
            <a:solidFill>
              <a:srgbClr val="F6B2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NUM(2)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49" name="Google Shape;349;p11"/>
            <p:cNvSpPr/>
            <p:nvPr/>
          </p:nvSpPr>
          <p:spPr>
            <a:xfrm>
              <a:off x="1886275" y="42229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PLUS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350" name="Google Shape;350;p11"/>
            <p:cNvCxnSpPr>
              <a:stCxn id="348" idx="0"/>
              <a:endCxn id="347" idx="2"/>
            </p:cNvCxnSpPr>
            <p:nvPr/>
          </p:nvCxnSpPr>
          <p:spPr>
            <a:xfrm rot="10800000" flipH="1">
              <a:off x="1080162" y="3745975"/>
              <a:ext cx="626400" cy="477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51" name="Google Shape;351;p11"/>
            <p:cNvCxnSpPr>
              <a:stCxn id="349" idx="0"/>
              <a:endCxn id="347" idx="2"/>
            </p:cNvCxnSpPr>
            <p:nvPr/>
          </p:nvCxnSpPr>
          <p:spPr>
            <a:xfrm rot="10800000">
              <a:off x="1706575" y="3745925"/>
              <a:ext cx="623700" cy="477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52" name="Google Shape;352;p11"/>
            <p:cNvSpPr txBox="1"/>
            <p:nvPr/>
          </p:nvSpPr>
          <p:spPr>
            <a:xfrm>
              <a:off x="843400" y="3801888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left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53" name="Google Shape;353;p11"/>
            <p:cNvSpPr txBox="1"/>
            <p:nvPr/>
          </p:nvSpPr>
          <p:spPr>
            <a:xfrm>
              <a:off x="2014600" y="3801875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right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54" name="Google Shape;354;p11"/>
            <p:cNvSpPr/>
            <p:nvPr/>
          </p:nvSpPr>
          <p:spPr>
            <a:xfrm>
              <a:off x="1377500" y="48346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NUM(1)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55" name="Google Shape;355;p11"/>
            <p:cNvSpPr/>
            <p:nvPr/>
          </p:nvSpPr>
          <p:spPr>
            <a:xfrm>
              <a:off x="2438050" y="48346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</a:t>
              </a:r>
              <a:r>
                <a:rPr lang="en-US" b="1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356" name="Google Shape;356;p11"/>
            <p:cNvCxnSpPr>
              <a:stCxn id="355" idx="0"/>
              <a:endCxn id="349" idx="2"/>
            </p:cNvCxnSpPr>
            <p:nvPr/>
          </p:nvCxnSpPr>
          <p:spPr>
            <a:xfrm rot="10800000">
              <a:off x="2330350" y="4507925"/>
              <a:ext cx="551700" cy="3267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57" name="Google Shape;357;p11"/>
            <p:cNvCxnSpPr>
              <a:stCxn id="354" idx="0"/>
            </p:cNvCxnSpPr>
            <p:nvPr/>
          </p:nvCxnSpPr>
          <p:spPr>
            <a:xfrm rot="10800000" flipH="1">
              <a:off x="1821500" y="4519625"/>
              <a:ext cx="516900" cy="315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58" name="Google Shape;358;p11"/>
            <p:cNvSpPr txBox="1"/>
            <p:nvPr/>
          </p:nvSpPr>
          <p:spPr>
            <a:xfrm>
              <a:off x="1587950" y="4495775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left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59" name="Google Shape;359;p11"/>
            <p:cNvSpPr txBox="1"/>
            <p:nvPr/>
          </p:nvSpPr>
          <p:spPr>
            <a:xfrm>
              <a:off x="2624900" y="4495763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right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366" name="Google Shape;366;p1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Solution: Store “saved” values in a stack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Not quite the same as “The Stack” or function</a:t>
            </a:r>
            <a:br>
              <a:rPr lang="en-US"/>
            </a:br>
            <a:r>
              <a:rPr lang="en-US"/>
              <a:t>call stack frames (but used for a</a:t>
            </a:r>
            <a:br>
              <a:rPr lang="en-US"/>
            </a:br>
            <a:r>
              <a:rPr lang="en-US"/>
              <a:t>similar reason)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We’ll keep a stack starting at</a:t>
            </a:r>
            <a:br>
              <a:rPr lang="en-US"/>
            </a:br>
            <a:r>
              <a:rPr lang="en-US"/>
              <a:t>memory address 1024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R1 is our </a:t>
            </a:r>
            <a:r>
              <a:rPr lang="en-US" i="1"/>
              <a:t>stack pointer</a:t>
            </a:r>
            <a:r>
              <a:rPr lang="en-US"/>
              <a:t>: always stores</a:t>
            </a:r>
            <a:br>
              <a:rPr lang="en-US"/>
            </a:br>
            <a:r>
              <a:rPr lang="en-US"/>
              <a:t>address of last used stack position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No built-in Hack push: manually copy</a:t>
            </a:r>
            <a:br>
              <a:rPr lang="en-US"/>
            </a:br>
            <a:r>
              <a:rPr lang="en-US"/>
              <a:t>to memory and increment R1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367" name="Google Shape;367;p13"/>
          <p:cNvSpPr txBox="1">
            <a:spLocks noGrp="1"/>
          </p:cNvSpPr>
          <p:nvPr>
            <p:ph type="sldNum" idx="12"/>
          </p:nvPr>
        </p:nvSpPr>
        <p:spPr>
          <a:xfrm>
            <a:off x="8534400" y="6147068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42</a:t>
            </a:fld>
            <a:endParaRPr/>
          </a:p>
        </p:txBody>
      </p:sp>
      <p:sp>
        <p:nvSpPr>
          <p:cNvPr id="368" name="Google Shape;368;p13"/>
          <p:cNvSpPr/>
          <p:nvPr/>
        </p:nvSpPr>
        <p:spPr>
          <a:xfrm>
            <a:off x="473575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1025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69" name="Google Shape;369;p13"/>
          <p:cNvSpPr/>
          <p:nvPr/>
        </p:nvSpPr>
        <p:spPr>
          <a:xfrm>
            <a:off x="1927593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(R0)</a:t>
            </a:r>
            <a:endParaRPr sz="1800" b="1" i="0" u="none" strike="noStrike" cap="none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0" name="Google Shape;370;p13"/>
          <p:cNvSpPr/>
          <p:nvPr/>
        </p:nvSpPr>
        <p:spPr>
          <a:xfrm>
            <a:off x="2690981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(R0)</a:t>
            </a:r>
            <a:endParaRPr sz="1800" b="1" i="0" u="none" strike="noStrike" cap="none">
              <a:solidFill>
                <a:srgbClr val="6AA84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1" name="Google Shape;371;p13"/>
          <p:cNvSpPr/>
          <p:nvPr/>
        </p:nvSpPr>
        <p:spPr>
          <a:xfrm>
            <a:off x="3454369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2" name="Google Shape;372;p13"/>
          <p:cNvSpPr/>
          <p:nvPr/>
        </p:nvSpPr>
        <p:spPr>
          <a:xfrm>
            <a:off x="4217757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3" name="Google Shape;373;p13"/>
          <p:cNvSpPr txBox="1"/>
          <p:nvPr/>
        </p:nvSpPr>
        <p:spPr>
          <a:xfrm>
            <a:off x="522535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R1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4" name="Google Shape;374;p13"/>
          <p:cNvSpPr txBox="1"/>
          <p:nvPr/>
        </p:nvSpPr>
        <p:spPr>
          <a:xfrm>
            <a:off x="1988452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1024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5" name="Google Shape;375;p13"/>
          <p:cNvSpPr txBox="1"/>
          <p:nvPr/>
        </p:nvSpPr>
        <p:spPr>
          <a:xfrm>
            <a:off x="2739941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1025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6" name="Google Shape;376;p13"/>
          <p:cNvSpPr txBox="1"/>
          <p:nvPr/>
        </p:nvSpPr>
        <p:spPr>
          <a:xfrm>
            <a:off x="3503329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1026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7" name="Google Shape;377;p13"/>
          <p:cNvSpPr txBox="1"/>
          <p:nvPr/>
        </p:nvSpPr>
        <p:spPr>
          <a:xfrm>
            <a:off x="4266717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1027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78" name="Google Shape;378;p13"/>
          <p:cNvCxnSpPr>
            <a:stCxn id="368" idx="2"/>
            <a:endCxn id="370" idx="2"/>
          </p:cNvCxnSpPr>
          <p:nvPr/>
        </p:nvCxnSpPr>
        <p:spPr>
          <a:xfrm rot="-5400000" flipH="1">
            <a:off x="1963675" y="5367128"/>
            <a:ext cx="600" cy="2217300"/>
          </a:xfrm>
          <a:prstGeom prst="curvedConnector3">
            <a:avLst>
              <a:gd name="adj1" fmla="val 39687500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79" name="Google Shape;379;p13"/>
          <p:cNvSpPr/>
          <p:nvPr/>
        </p:nvSpPr>
        <p:spPr>
          <a:xfrm>
            <a:off x="5882075" y="2361952"/>
            <a:ext cx="3027000" cy="4371907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13"/>
          <p:cNvSpPr/>
          <p:nvPr/>
        </p:nvSpPr>
        <p:spPr>
          <a:xfrm>
            <a:off x="5510675" y="3802903"/>
            <a:ext cx="2991288" cy="1634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1" name="Google Shape;381;p13"/>
          <p:cNvSpPr/>
          <p:nvPr/>
        </p:nvSpPr>
        <p:spPr>
          <a:xfrm>
            <a:off x="5474975" y="2361953"/>
            <a:ext cx="28035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13"/>
          <p:cNvSpPr/>
          <p:nvPr/>
        </p:nvSpPr>
        <p:spPr>
          <a:xfrm>
            <a:off x="5829875" y="2097553"/>
            <a:ext cx="295410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push R0 to slot 0</a:t>
            </a:r>
            <a:endParaRPr sz="1400" b="1" i="1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@1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push R0 to slot 1</a:t>
            </a:r>
            <a:endParaRPr sz="1400" b="1" i="1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1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// pop R0 from slot 1</a:t>
            </a:r>
            <a:endParaRPr sz="1400" b="1" i="1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pop R0 from slot 0</a:t>
            </a:r>
            <a:endParaRPr sz="1400" b="1" i="1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3" name="Google Shape;383;p13"/>
          <p:cNvSpPr txBox="1"/>
          <p:nvPr/>
        </p:nvSpPr>
        <p:spPr>
          <a:xfrm rot="-5400000">
            <a:off x="5257475" y="2637603"/>
            <a:ext cx="7899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sz="14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13"/>
          <p:cNvSpPr txBox="1"/>
          <p:nvPr/>
        </p:nvSpPr>
        <p:spPr>
          <a:xfrm rot="-5400000">
            <a:off x="5201813" y="4441853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13"/>
          <p:cNvSpPr txBox="1"/>
          <p:nvPr/>
        </p:nvSpPr>
        <p:spPr>
          <a:xfrm rot="5400000">
            <a:off x="8281025" y="3791978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86" name="Google Shape;386;p13"/>
          <p:cNvGrpSpPr/>
          <p:nvPr/>
        </p:nvGrpSpPr>
        <p:grpSpPr>
          <a:xfrm>
            <a:off x="6410806" y="238163"/>
            <a:ext cx="2733245" cy="2123854"/>
            <a:chOff x="459275" y="3220700"/>
            <a:chExt cx="3149625" cy="2447400"/>
          </a:xfrm>
        </p:grpSpPr>
        <p:sp>
          <p:nvSpPr>
            <p:cNvPr id="387" name="Google Shape;387;p13"/>
            <p:cNvSpPr/>
            <p:nvPr/>
          </p:nvSpPr>
          <p:spPr>
            <a:xfrm>
              <a:off x="459275" y="3220700"/>
              <a:ext cx="2954100" cy="2447400"/>
            </a:xfrm>
            <a:prstGeom prst="rect">
              <a:avLst/>
            </a:prstGeom>
            <a:solidFill>
              <a:srgbClr val="EFEFE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4941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457200" marR="0" lvl="0" indent="4572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lang="en-US" sz="13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Abstract Syntax Tree</a:t>
              </a:r>
              <a:endPara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13"/>
            <p:cNvSpPr/>
            <p:nvPr/>
          </p:nvSpPr>
          <p:spPr>
            <a:xfrm>
              <a:off x="1214675" y="3460925"/>
              <a:ext cx="984000" cy="285000"/>
            </a:xfrm>
            <a:prstGeom prst="roundRect">
              <a:avLst>
                <a:gd name="adj" fmla="val 16667"/>
              </a:avLst>
            </a:prstGeom>
            <a:solidFill>
              <a:srgbClr val="8E7C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PLUS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89" name="Google Shape;389;p13"/>
            <p:cNvSpPr/>
            <p:nvPr/>
          </p:nvSpPr>
          <p:spPr>
            <a:xfrm>
              <a:off x="649274" y="4222975"/>
              <a:ext cx="861900" cy="285000"/>
            </a:xfrm>
            <a:prstGeom prst="roundRect">
              <a:avLst>
                <a:gd name="adj" fmla="val 16667"/>
              </a:avLst>
            </a:prstGeom>
            <a:solidFill>
              <a:srgbClr val="F6B2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1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NUM(2)</a:t>
              </a:r>
              <a:endParaRPr sz="11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90" name="Google Shape;390;p13"/>
            <p:cNvSpPr/>
            <p:nvPr/>
          </p:nvSpPr>
          <p:spPr>
            <a:xfrm>
              <a:off x="1886275" y="42229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PLUS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391" name="Google Shape;391;p13"/>
            <p:cNvCxnSpPr>
              <a:stCxn id="389" idx="0"/>
              <a:endCxn id="388" idx="2"/>
            </p:cNvCxnSpPr>
            <p:nvPr/>
          </p:nvCxnSpPr>
          <p:spPr>
            <a:xfrm rot="10800000" flipH="1">
              <a:off x="1080224" y="3745975"/>
              <a:ext cx="626400" cy="477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92" name="Google Shape;392;p13"/>
            <p:cNvCxnSpPr>
              <a:stCxn id="390" idx="0"/>
              <a:endCxn id="388" idx="2"/>
            </p:cNvCxnSpPr>
            <p:nvPr/>
          </p:nvCxnSpPr>
          <p:spPr>
            <a:xfrm rot="10800000">
              <a:off x="1706575" y="3745925"/>
              <a:ext cx="623700" cy="477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93" name="Google Shape;393;p13"/>
            <p:cNvSpPr txBox="1"/>
            <p:nvPr/>
          </p:nvSpPr>
          <p:spPr>
            <a:xfrm>
              <a:off x="843400" y="3801888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left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4" name="Google Shape;394;p13"/>
            <p:cNvSpPr txBox="1"/>
            <p:nvPr/>
          </p:nvSpPr>
          <p:spPr>
            <a:xfrm>
              <a:off x="2014600" y="3801875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right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5" name="Google Shape;395;p13"/>
            <p:cNvSpPr/>
            <p:nvPr/>
          </p:nvSpPr>
          <p:spPr>
            <a:xfrm>
              <a:off x="1377500" y="48346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NUM(1)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96" name="Google Shape;396;p13"/>
            <p:cNvSpPr/>
            <p:nvPr/>
          </p:nvSpPr>
          <p:spPr>
            <a:xfrm>
              <a:off x="2438050" y="48346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</a:t>
              </a:r>
              <a:r>
                <a:rPr lang="en-US" sz="1200" b="1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397" name="Google Shape;397;p13"/>
            <p:cNvCxnSpPr>
              <a:stCxn id="396" idx="0"/>
              <a:endCxn id="390" idx="2"/>
            </p:cNvCxnSpPr>
            <p:nvPr/>
          </p:nvCxnSpPr>
          <p:spPr>
            <a:xfrm rot="10800000">
              <a:off x="2330350" y="4507925"/>
              <a:ext cx="551700" cy="3267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98" name="Google Shape;398;p13"/>
            <p:cNvCxnSpPr>
              <a:stCxn id="395" idx="0"/>
            </p:cNvCxnSpPr>
            <p:nvPr/>
          </p:nvCxnSpPr>
          <p:spPr>
            <a:xfrm rot="10800000" flipH="1">
              <a:off x="1821500" y="4519625"/>
              <a:ext cx="516900" cy="315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99" name="Google Shape;399;p13"/>
            <p:cNvSpPr txBox="1"/>
            <p:nvPr/>
          </p:nvSpPr>
          <p:spPr>
            <a:xfrm>
              <a:off x="1587950" y="4495775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left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00" name="Google Shape;400;p13"/>
            <p:cNvSpPr txBox="1"/>
            <p:nvPr/>
          </p:nvSpPr>
          <p:spPr>
            <a:xfrm>
              <a:off x="2624900" y="4495763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right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1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What about variables?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Just like Assembler: Generate symbol table with mapping from variable names to spots in memory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Arrays get more (contiguous) spots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screen</a:t>
            </a:r>
            <a:r>
              <a:rPr lang="en-US"/>
              <a:t> and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keyboard</a:t>
            </a:r>
            <a:r>
              <a:rPr lang="en-US"/>
              <a:t> are built-in array variables, allowing I/O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406" name="Google Shape;406;p14"/>
          <p:cNvSpPr/>
          <p:nvPr/>
        </p:nvSpPr>
        <p:spPr>
          <a:xfrm>
            <a:off x="6471800" y="1879313"/>
            <a:ext cx="12798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arr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07" name="Google Shape;407;p1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408" name="Google Shape;408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43</a:t>
            </a:fld>
            <a:endParaRPr/>
          </a:p>
        </p:txBody>
      </p:sp>
      <p:sp>
        <p:nvSpPr>
          <p:cNvPr id="409" name="Google Shape;409;p14"/>
          <p:cNvSpPr/>
          <p:nvPr/>
        </p:nvSpPr>
        <p:spPr>
          <a:xfrm>
            <a:off x="6471800" y="3350850"/>
            <a:ext cx="12798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screen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0" name="Google Shape;410;p14"/>
          <p:cNvSpPr/>
          <p:nvPr/>
        </p:nvSpPr>
        <p:spPr>
          <a:xfrm>
            <a:off x="7751475" y="3350850"/>
            <a:ext cx="11295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16384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1" name="Google Shape;411;p14"/>
          <p:cNvSpPr/>
          <p:nvPr/>
        </p:nvSpPr>
        <p:spPr>
          <a:xfrm>
            <a:off x="3864925" y="2336975"/>
            <a:ext cx="2155500" cy="1186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@261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@262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14"/>
          <p:cNvSpPr/>
          <p:nvPr/>
        </p:nvSpPr>
        <p:spPr>
          <a:xfrm>
            <a:off x="918750" y="2202125"/>
            <a:ext cx="2494800" cy="14562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var int arr[5];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var int bar, star;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let bar = star;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14"/>
          <p:cNvSpPr/>
          <p:nvPr/>
        </p:nvSpPr>
        <p:spPr>
          <a:xfrm>
            <a:off x="6471800" y="2860325"/>
            <a:ext cx="12798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star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4" name="Google Shape;414;p14"/>
          <p:cNvSpPr/>
          <p:nvPr/>
        </p:nvSpPr>
        <p:spPr>
          <a:xfrm>
            <a:off x="7751475" y="2860325"/>
            <a:ext cx="11295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262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5" name="Google Shape;415;p14"/>
          <p:cNvSpPr/>
          <p:nvPr/>
        </p:nvSpPr>
        <p:spPr>
          <a:xfrm>
            <a:off x="6471800" y="2369813"/>
            <a:ext cx="12798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bar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6" name="Google Shape;416;p14"/>
          <p:cNvSpPr/>
          <p:nvPr/>
        </p:nvSpPr>
        <p:spPr>
          <a:xfrm>
            <a:off x="7751475" y="2369813"/>
            <a:ext cx="11295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261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7" name="Google Shape;417;p14"/>
          <p:cNvSpPr/>
          <p:nvPr/>
        </p:nvSpPr>
        <p:spPr>
          <a:xfrm>
            <a:off x="7751475" y="1879313"/>
            <a:ext cx="11295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256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1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Takeaways</a:t>
            </a:r>
            <a:endParaRPr/>
          </a:p>
        </p:txBody>
      </p:sp>
      <p:sp>
        <p:nvSpPr>
          <p:cNvPr id="423" name="Google Shape;423;p1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Code Generation task: Writing several small snippets of Hack assembly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But need to be very generalizable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Whenever a PLUS expression is encountered, should generate almost the same code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Conventions make the task much easier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For example, after any expression code runs, result should always be stored in R0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Then parent code can depend on it</a:t>
            </a:r>
            <a:endParaRPr dirty="0"/>
          </a:p>
        </p:txBody>
      </p:sp>
      <p:sp>
        <p:nvSpPr>
          <p:cNvPr id="424" name="Google Shape;424;p1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44</a:t>
            </a:fld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1149e19df79_0_54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31" name="Google Shape;431;g1149e19df79_0_54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6712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>
              <a:buClr>
                <a:schemeClr val="hlink"/>
              </a:buClr>
            </a:pPr>
            <a:r>
              <a:rPr lang="en-US" dirty="0"/>
              <a:t>Debugging Metacognitive Skill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dirty="0"/>
              <a:t>Debugging Process and Strategies, The Scientific Method</a:t>
            </a: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None/>
            </a:pPr>
            <a:endParaRPr lang="en-US"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Roadmap of Compilers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dirty="0"/>
              <a:t>Scanner, Parser, Type Checker, Optimizer, </a:t>
            </a:r>
            <a:r>
              <a:rPr lang="en-US" u="sng" dirty="0"/>
              <a:t>Code Generation</a:t>
            </a: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endParaRPr lang="en-US"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Compilers: Code Generation</a:t>
            </a:r>
            <a:endParaRPr dirty="0"/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/>
              <a:t>Generating Target Code from AST</a:t>
            </a:r>
            <a:endParaRPr dirty="0"/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Two-Tier Compilation</a:t>
            </a:r>
            <a:endParaRPr b="1" dirty="0">
              <a:solidFill>
                <a:srgbClr val="4B2A85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Intermediate Programs and The Java Virtual Machine (JVM)</a:t>
            </a:r>
            <a:endParaRPr b="1" dirty="0">
              <a:solidFill>
                <a:srgbClr val="4B2A85"/>
              </a:solidFill>
            </a:endParaRP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b="1" dirty="0">
              <a:solidFill>
                <a:srgbClr val="4B2A85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432" name="Google Shape;432;g1149e19df79_0_54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871356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8"/>
          <p:cNvSpPr/>
          <p:nvPr/>
        </p:nvSpPr>
        <p:spPr>
          <a:xfrm>
            <a:off x="89100" y="339975"/>
            <a:ext cx="8965800" cy="57021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48"/>
          <p:cNvSpPr txBox="1">
            <a:spLocks noGrp="1"/>
          </p:cNvSpPr>
          <p:nvPr>
            <p:ph type="title"/>
          </p:nvPr>
        </p:nvSpPr>
        <p:spPr>
          <a:xfrm>
            <a:off x="357020" y="613750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Software</a:t>
            </a:r>
            <a:endParaRPr>
              <a:solidFill>
                <a:srgbClr val="FFFFFF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Overview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94" name="Google Shape;94;p48"/>
          <p:cNvSpPr/>
          <p:nvPr/>
        </p:nvSpPr>
        <p:spPr>
          <a:xfrm>
            <a:off x="2746450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x86, x86-64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RISC-V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48"/>
          <p:cNvSpPr/>
          <p:nvPr/>
        </p:nvSpPr>
        <p:spPr>
          <a:xfrm>
            <a:off x="2961750" y="40186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48"/>
          <p:cNvSpPr/>
          <p:nvPr/>
        </p:nvSpPr>
        <p:spPr>
          <a:xfrm>
            <a:off x="5087063" y="58531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48"/>
          <p:cNvSpPr/>
          <p:nvPr/>
        </p:nvSpPr>
        <p:spPr>
          <a:xfrm>
            <a:off x="6142325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Windows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Unix/Linux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Android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 OS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48"/>
          <p:cNvSpPr/>
          <p:nvPr/>
        </p:nvSpPr>
        <p:spPr>
          <a:xfrm>
            <a:off x="6388700" y="39943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48"/>
          <p:cNvSpPr txBox="1">
            <a:spLocks noGrp="1"/>
          </p:cNvSpPr>
          <p:nvPr>
            <p:ph type="title"/>
          </p:nvPr>
        </p:nvSpPr>
        <p:spPr>
          <a:xfrm>
            <a:off x="229220" y="52800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100" name="Google Shape;100;p48"/>
          <p:cNvSpPr/>
          <p:nvPr/>
        </p:nvSpPr>
        <p:spPr>
          <a:xfrm>
            <a:off x="4813100" y="5221550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1" name="Google Shape;101;p48"/>
          <p:cNvGrpSpPr/>
          <p:nvPr/>
        </p:nvGrpSpPr>
        <p:grpSpPr>
          <a:xfrm>
            <a:off x="5376420" y="4867084"/>
            <a:ext cx="939284" cy="1029610"/>
            <a:chOff x="4704173" y="3604372"/>
            <a:chExt cx="492804" cy="540166"/>
          </a:xfrm>
        </p:grpSpPr>
        <p:sp>
          <p:nvSpPr>
            <p:cNvPr id="102" name="Google Shape;102;p48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48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48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5" name="Google Shape;105;p48"/>
          <p:cNvSpPr/>
          <p:nvPr/>
        </p:nvSpPr>
        <p:spPr>
          <a:xfrm>
            <a:off x="2746450" y="2097075"/>
            <a:ext cx="3001800" cy="9969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 Byte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 VM Code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48"/>
          <p:cNvSpPr/>
          <p:nvPr/>
        </p:nvSpPr>
        <p:spPr>
          <a:xfrm>
            <a:off x="2746450" y="479950"/>
            <a:ext cx="2802300" cy="10296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Python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C/C++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48"/>
          <p:cNvSpPr/>
          <p:nvPr/>
        </p:nvSpPr>
        <p:spPr>
          <a:xfrm>
            <a:off x="2953675" y="7027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48"/>
          <p:cNvSpPr/>
          <p:nvPr/>
        </p:nvSpPr>
        <p:spPr>
          <a:xfrm>
            <a:off x="2953675" y="23034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48"/>
          <p:cNvSpPr/>
          <p:nvPr/>
        </p:nvSpPr>
        <p:spPr>
          <a:xfrm>
            <a:off x="3069575" y="3241975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48"/>
          <p:cNvSpPr/>
          <p:nvPr/>
        </p:nvSpPr>
        <p:spPr>
          <a:xfrm>
            <a:off x="3069575" y="1642963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48"/>
          <p:cNvSpPr/>
          <p:nvPr/>
        </p:nvSpPr>
        <p:spPr>
          <a:xfrm>
            <a:off x="3949600" y="1576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48"/>
          <p:cNvSpPr/>
          <p:nvPr/>
        </p:nvSpPr>
        <p:spPr>
          <a:xfrm>
            <a:off x="4120475" y="3241975"/>
            <a:ext cx="15117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(VM Translator)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48"/>
          <p:cNvSpPr/>
          <p:nvPr/>
        </p:nvSpPr>
        <p:spPr>
          <a:xfrm>
            <a:off x="3949600" y="3175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8"/>
          <p:cNvSpPr txBox="1"/>
          <p:nvPr/>
        </p:nvSpPr>
        <p:spPr>
          <a:xfrm>
            <a:off x="620700" y="6165650"/>
            <a:ext cx="2047800" cy="5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“Real-World” Examples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Our Computer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48"/>
          <p:cNvSpPr txBox="1"/>
          <p:nvPr/>
        </p:nvSpPr>
        <p:spPr>
          <a:xfrm>
            <a:off x="229225" y="6275150"/>
            <a:ext cx="80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KEY: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8"/>
          <p:cNvSpPr/>
          <p:nvPr/>
        </p:nvSpPr>
        <p:spPr>
          <a:xfrm rot="-5400000" flipH="1">
            <a:off x="971650" y="2482000"/>
            <a:ext cx="2831700" cy="619200"/>
          </a:xfrm>
          <a:prstGeom prst="uturnArrow">
            <a:avLst>
              <a:gd name="adj1" fmla="val 39660"/>
              <a:gd name="adj2" fmla="val 25000"/>
              <a:gd name="adj3" fmla="val 25000"/>
              <a:gd name="adj4" fmla="val 49545"/>
              <a:gd name="adj5" fmla="val 100000"/>
            </a:avLst>
          </a:prstGeom>
          <a:solidFill>
            <a:srgbClr val="E6913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48"/>
          <p:cNvSpPr txBox="1"/>
          <p:nvPr/>
        </p:nvSpPr>
        <p:spPr>
          <a:xfrm>
            <a:off x="749200" y="2963925"/>
            <a:ext cx="1328700" cy="4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783F04"/>
                </a:solidFill>
                <a:latin typeface="Calibri"/>
                <a:ea typeface="Calibri"/>
                <a:cs typeface="Calibri"/>
                <a:sym typeface="Calibri"/>
              </a:rPr>
              <a:t>Project 8</a:t>
            </a:r>
            <a:endParaRPr sz="1400" b="1" i="0" u="none" strike="noStrike" cap="none" dirty="0">
              <a:solidFill>
                <a:srgbClr val="783F0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48"/>
          <p:cNvSpPr/>
          <p:nvPr/>
        </p:nvSpPr>
        <p:spPr>
          <a:xfrm>
            <a:off x="5748250" y="2303475"/>
            <a:ext cx="747900" cy="5841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48"/>
          <p:cNvSpPr/>
          <p:nvPr/>
        </p:nvSpPr>
        <p:spPr>
          <a:xfrm>
            <a:off x="1153400" y="2631238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83F04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83F0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Compiling Code: Single Tier</a:t>
            </a:r>
            <a:endParaRPr/>
          </a:p>
        </p:txBody>
      </p:sp>
      <p:sp>
        <p:nvSpPr>
          <p:cNvPr id="126" name="Google Shape;126;p4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47</a:t>
            </a:fld>
            <a:endParaRPr/>
          </a:p>
        </p:txBody>
      </p:sp>
      <p:sp>
        <p:nvSpPr>
          <p:cNvPr id="127" name="Google Shape;127;p49"/>
          <p:cNvSpPr/>
          <p:nvPr/>
        </p:nvSpPr>
        <p:spPr>
          <a:xfrm>
            <a:off x="3853200" y="189765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Program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49"/>
          <p:cNvSpPr/>
          <p:nvPr/>
        </p:nvSpPr>
        <p:spPr>
          <a:xfrm>
            <a:off x="143140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49"/>
          <p:cNvSpPr/>
          <p:nvPr/>
        </p:nvSpPr>
        <p:spPr>
          <a:xfrm>
            <a:off x="315742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B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49"/>
          <p:cNvSpPr/>
          <p:nvPr/>
        </p:nvSpPr>
        <p:spPr>
          <a:xfrm>
            <a:off x="488345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49"/>
          <p:cNvSpPr/>
          <p:nvPr/>
        </p:nvSpPr>
        <p:spPr>
          <a:xfrm>
            <a:off x="664837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2" name="Google Shape;132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80153" y="5677163"/>
            <a:ext cx="940146" cy="921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4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82696" y="5641432"/>
            <a:ext cx="1129373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4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074482" y="5641432"/>
            <a:ext cx="1005726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4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897270" y="5641432"/>
            <a:ext cx="1023326" cy="993143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49"/>
          <p:cNvSpPr/>
          <p:nvPr/>
        </p:nvSpPr>
        <p:spPr>
          <a:xfrm rot="2397614">
            <a:off x="2565382" y="2289844"/>
            <a:ext cx="398439" cy="279476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49"/>
          <p:cNvSpPr/>
          <p:nvPr/>
        </p:nvSpPr>
        <p:spPr>
          <a:xfrm>
            <a:off x="2342500" y="3356175"/>
            <a:ext cx="9402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Compiler for A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49"/>
          <p:cNvSpPr/>
          <p:nvPr/>
        </p:nvSpPr>
        <p:spPr>
          <a:xfrm rot="1255186">
            <a:off x="3783901" y="2598375"/>
            <a:ext cx="398252" cy="2383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49"/>
          <p:cNvSpPr/>
          <p:nvPr/>
        </p:nvSpPr>
        <p:spPr>
          <a:xfrm rot="-1351817">
            <a:off x="5109717" y="2575246"/>
            <a:ext cx="398516" cy="239121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49"/>
          <p:cNvSpPr/>
          <p:nvPr/>
        </p:nvSpPr>
        <p:spPr>
          <a:xfrm rot="-2826317">
            <a:off x="6344270" y="2187093"/>
            <a:ext cx="398441" cy="279475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49"/>
          <p:cNvSpPr/>
          <p:nvPr/>
        </p:nvSpPr>
        <p:spPr>
          <a:xfrm>
            <a:off x="3504588" y="3499538"/>
            <a:ext cx="9402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Compiler for B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49"/>
          <p:cNvSpPr/>
          <p:nvPr/>
        </p:nvSpPr>
        <p:spPr>
          <a:xfrm>
            <a:off x="4754638" y="3458913"/>
            <a:ext cx="9402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Compiler for C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49"/>
          <p:cNvSpPr/>
          <p:nvPr/>
        </p:nvSpPr>
        <p:spPr>
          <a:xfrm>
            <a:off x="5894663" y="3174613"/>
            <a:ext cx="9402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Compiler for D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Compiling Code: Two Tier</a:t>
            </a:r>
            <a:endParaRPr/>
          </a:p>
        </p:txBody>
      </p:sp>
      <p:sp>
        <p:nvSpPr>
          <p:cNvPr id="150" name="Google Shape;150;p5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48</a:t>
            </a:fld>
            <a:endParaRPr/>
          </a:p>
        </p:txBody>
      </p:sp>
      <p:sp>
        <p:nvSpPr>
          <p:cNvPr id="151" name="Google Shape;151;p50"/>
          <p:cNvSpPr/>
          <p:nvPr/>
        </p:nvSpPr>
        <p:spPr>
          <a:xfrm>
            <a:off x="3853200" y="131617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Program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50"/>
          <p:cNvSpPr/>
          <p:nvPr/>
        </p:nvSpPr>
        <p:spPr>
          <a:xfrm>
            <a:off x="143140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50"/>
          <p:cNvSpPr/>
          <p:nvPr/>
        </p:nvSpPr>
        <p:spPr>
          <a:xfrm>
            <a:off x="315742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B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50"/>
          <p:cNvSpPr/>
          <p:nvPr/>
        </p:nvSpPr>
        <p:spPr>
          <a:xfrm>
            <a:off x="488345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50"/>
          <p:cNvSpPr/>
          <p:nvPr/>
        </p:nvSpPr>
        <p:spPr>
          <a:xfrm>
            <a:off x="664837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6" name="Google Shape;156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80153" y="5677163"/>
            <a:ext cx="940146" cy="921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5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82696" y="5641432"/>
            <a:ext cx="1129373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5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074482" y="5641432"/>
            <a:ext cx="1005726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50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897270" y="5641432"/>
            <a:ext cx="1023326" cy="993143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50"/>
          <p:cNvSpPr/>
          <p:nvPr/>
        </p:nvSpPr>
        <p:spPr>
          <a:xfrm rot="2397614">
            <a:off x="2810681" y="3016482"/>
            <a:ext cx="398439" cy="198278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50"/>
          <p:cNvSpPr/>
          <p:nvPr/>
        </p:nvSpPr>
        <p:spPr>
          <a:xfrm>
            <a:off x="1885300" y="3569900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VM Translator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A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50"/>
          <p:cNvSpPr/>
          <p:nvPr/>
        </p:nvSpPr>
        <p:spPr>
          <a:xfrm rot="1255186">
            <a:off x="3630048" y="3430334"/>
            <a:ext cx="398252" cy="152268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50"/>
          <p:cNvSpPr/>
          <p:nvPr/>
        </p:nvSpPr>
        <p:spPr>
          <a:xfrm rot="-1351817">
            <a:off x="5292795" y="3493855"/>
            <a:ext cx="398516" cy="143628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50"/>
          <p:cNvSpPr/>
          <p:nvPr/>
        </p:nvSpPr>
        <p:spPr>
          <a:xfrm rot="-2826317">
            <a:off x="6035379" y="2889219"/>
            <a:ext cx="398441" cy="220741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50"/>
          <p:cNvSpPr/>
          <p:nvPr/>
        </p:nvSpPr>
        <p:spPr>
          <a:xfrm>
            <a:off x="3853200" y="279375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Program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50"/>
          <p:cNvSpPr/>
          <p:nvPr/>
        </p:nvSpPr>
        <p:spPr>
          <a:xfrm>
            <a:off x="3069000" y="4077638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VM Translator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B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50"/>
          <p:cNvSpPr/>
          <p:nvPr/>
        </p:nvSpPr>
        <p:spPr>
          <a:xfrm>
            <a:off x="4727050" y="4077638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VM Translator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C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50"/>
          <p:cNvSpPr/>
          <p:nvPr/>
        </p:nvSpPr>
        <p:spPr>
          <a:xfrm>
            <a:off x="5805250" y="3472338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VM Translator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D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50"/>
          <p:cNvSpPr/>
          <p:nvPr/>
        </p:nvSpPr>
        <p:spPr>
          <a:xfrm>
            <a:off x="4372950" y="1927278"/>
            <a:ext cx="398100" cy="8664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50"/>
          <p:cNvSpPr/>
          <p:nvPr/>
        </p:nvSpPr>
        <p:spPr>
          <a:xfrm>
            <a:off x="4101888" y="2075313"/>
            <a:ext cx="9402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Compiler for VM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Java Virtual Machine (JVM)</a:t>
            </a:r>
            <a:endParaRPr/>
          </a:p>
        </p:txBody>
      </p:sp>
      <p:sp>
        <p:nvSpPr>
          <p:cNvPr id="177" name="Google Shape;177;p5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49</a:t>
            </a:fld>
            <a:endParaRPr/>
          </a:p>
        </p:txBody>
      </p:sp>
      <p:sp>
        <p:nvSpPr>
          <p:cNvPr id="178" name="Google Shape;178;p51"/>
          <p:cNvSpPr/>
          <p:nvPr/>
        </p:nvSpPr>
        <p:spPr>
          <a:xfrm>
            <a:off x="3853200" y="131617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51"/>
          <p:cNvSpPr/>
          <p:nvPr/>
        </p:nvSpPr>
        <p:spPr>
          <a:xfrm>
            <a:off x="143140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51"/>
          <p:cNvSpPr/>
          <p:nvPr/>
        </p:nvSpPr>
        <p:spPr>
          <a:xfrm>
            <a:off x="315742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B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51"/>
          <p:cNvSpPr/>
          <p:nvPr/>
        </p:nvSpPr>
        <p:spPr>
          <a:xfrm>
            <a:off x="488345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51"/>
          <p:cNvSpPr/>
          <p:nvPr/>
        </p:nvSpPr>
        <p:spPr>
          <a:xfrm>
            <a:off x="664837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3" name="Google Shape;183;p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80153" y="5677163"/>
            <a:ext cx="940146" cy="921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5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82696" y="5641432"/>
            <a:ext cx="1129373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5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074482" y="5641432"/>
            <a:ext cx="1005726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5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897270" y="5641432"/>
            <a:ext cx="1023326" cy="993143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51"/>
          <p:cNvSpPr/>
          <p:nvPr/>
        </p:nvSpPr>
        <p:spPr>
          <a:xfrm rot="2397614">
            <a:off x="2810681" y="3016482"/>
            <a:ext cx="398439" cy="198278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51"/>
          <p:cNvSpPr/>
          <p:nvPr/>
        </p:nvSpPr>
        <p:spPr>
          <a:xfrm>
            <a:off x="1885300" y="3569900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JVM Runtime for A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51"/>
          <p:cNvSpPr/>
          <p:nvPr/>
        </p:nvSpPr>
        <p:spPr>
          <a:xfrm rot="1255186">
            <a:off x="3630048" y="3430334"/>
            <a:ext cx="398252" cy="152268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51"/>
          <p:cNvSpPr/>
          <p:nvPr/>
        </p:nvSpPr>
        <p:spPr>
          <a:xfrm rot="-1351817">
            <a:off x="5292795" y="3493855"/>
            <a:ext cx="398516" cy="143628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51"/>
          <p:cNvSpPr/>
          <p:nvPr/>
        </p:nvSpPr>
        <p:spPr>
          <a:xfrm rot="-2826317">
            <a:off x="6035379" y="2889219"/>
            <a:ext cx="398441" cy="220741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51"/>
          <p:cNvSpPr/>
          <p:nvPr/>
        </p:nvSpPr>
        <p:spPr>
          <a:xfrm>
            <a:off x="3853200" y="279375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JVM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51"/>
          <p:cNvSpPr/>
          <p:nvPr/>
        </p:nvSpPr>
        <p:spPr>
          <a:xfrm>
            <a:off x="3069000" y="4077638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JVM Runtime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B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51"/>
          <p:cNvSpPr/>
          <p:nvPr/>
        </p:nvSpPr>
        <p:spPr>
          <a:xfrm>
            <a:off x="4727050" y="4077638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JVM Runtime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C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51"/>
          <p:cNvSpPr/>
          <p:nvPr/>
        </p:nvSpPr>
        <p:spPr>
          <a:xfrm>
            <a:off x="5805250" y="3472338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JVM Runtime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D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51"/>
          <p:cNvSpPr/>
          <p:nvPr/>
        </p:nvSpPr>
        <p:spPr>
          <a:xfrm>
            <a:off x="4372950" y="1927278"/>
            <a:ext cx="398100" cy="8664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51"/>
          <p:cNvSpPr/>
          <p:nvPr/>
        </p:nvSpPr>
        <p:spPr>
          <a:xfrm>
            <a:off x="4101888" y="2075313"/>
            <a:ext cx="9402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Java Compiler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1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Debugging Pre-discussion</a:t>
            </a:r>
            <a:endParaRPr/>
          </a:p>
        </p:txBody>
      </p:sp>
      <p:sp>
        <p:nvSpPr>
          <p:cNvPr id="445" name="Google Shape;445;p1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How often do you run into bugs when writing programs?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What is your debugging process?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In other words, when you run into a bug, do you have strategies that you consistently use to find it? 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For those who have taken 331, maybe think back to before you had the debugging lecture</a:t>
            </a:r>
            <a:endParaRPr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What debugging strategies have you come across?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446" name="Google Shape;446;p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7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15 Wrap-up</a:t>
            </a:r>
            <a:endParaRPr dirty="0"/>
          </a:p>
        </p:txBody>
      </p:sp>
      <p:sp>
        <p:nvSpPr>
          <p:cNvPr id="632" name="Google Shape;632;p7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747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Project Reminders</a:t>
            </a:r>
          </a:p>
          <a:p>
            <a:pPr marL="640080" lvl="1" indent="-256794">
              <a:spcBef>
                <a:spcPts val="440"/>
              </a:spcBef>
              <a:buSzPts val="2000"/>
            </a:pPr>
            <a:r>
              <a:rPr lang="en-US" sz="2000" b="1" dirty="0">
                <a:solidFill>
                  <a:srgbClr val="FF0000"/>
                </a:solidFill>
              </a:rPr>
              <a:t>Project 7, Part I (Midterm Corrections) due this Thursday (5/19)</a:t>
            </a:r>
          </a:p>
          <a:p>
            <a:pPr marL="640080" lvl="1" indent="-256794">
              <a:spcBef>
                <a:spcPts val="440"/>
              </a:spcBef>
              <a:buSzPts val="2000"/>
            </a:pPr>
            <a:r>
              <a:rPr lang="en-US" sz="2000" dirty="0"/>
              <a:t>Project 7, Part II (Professor Meeting Report) due next Thursday (5/26)</a:t>
            </a:r>
            <a:br>
              <a:rPr lang="en-US" sz="2000" dirty="0"/>
            </a:br>
            <a:endParaRPr sz="20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Thursday’s Lecture Pre-reading: Stress &amp; Wellness Podcast</a:t>
            </a:r>
            <a:endParaRPr lang="en-US" sz="2000" dirty="0"/>
          </a:p>
          <a:p>
            <a:pPr marL="640080" lvl="1" indent="-256794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00"/>
              <a:buFont typeface="Noto Sans Symbols"/>
              <a:buChar char="▪"/>
            </a:pPr>
            <a:r>
              <a:rPr lang="en-US" sz="2000" dirty="0"/>
              <a:t>See calendar for link to podcast and discussion prompts</a:t>
            </a:r>
            <a:endParaRPr sz="2000" dirty="0"/>
          </a:p>
        </p:txBody>
      </p:sp>
      <p:sp>
        <p:nvSpPr>
          <p:cNvPr id="633" name="Google Shape;633;p7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50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2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 Bug’s Life</a:t>
            </a:r>
            <a:endParaRPr/>
          </a:p>
        </p:txBody>
      </p:sp>
      <p:sp>
        <p:nvSpPr>
          <p:cNvPr id="452" name="Google Shape;452;p2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Software bug definitions: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defect – mistake committed by a human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error – incorrect computation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failure – visible error:  program violates its specification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Debugging starts when a failure is observed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During testing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In the field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Goal is to go from failure back to defect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453" name="Google Shape;453;p2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pic>
        <p:nvPicPr>
          <p:cNvPr id="454" name="Google Shape;454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42100" y="236173"/>
            <a:ext cx="2501900" cy="1876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2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Testing Versus Debugging</a:t>
            </a:r>
            <a:endParaRPr/>
          </a:p>
        </p:txBody>
      </p:sp>
      <p:sp>
        <p:nvSpPr>
          <p:cNvPr id="460" name="Google Shape;460;p2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Testing ≠ debugging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Test: reveals existence of problem (failure)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Debug: pinpoint location + cause of problem (defect)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See CSE 331 for: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How to write code that has fewer bugs (so less debugging)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How to write code that is easier to test (so easier to reveal bugs)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How to make testing easier (so you do it more often)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How to write code that is easier to debug (so less time spent debugging)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These are all incredibly valuable engineering skills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61" name="Google Shape;461;p2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5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Last (Inevitable) Resort: Debugging</a:t>
            </a:r>
            <a:endParaRPr/>
          </a:p>
        </p:txBody>
      </p:sp>
      <p:sp>
        <p:nvSpPr>
          <p:cNvPr id="467" name="Google Shape;467;p5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Defects happen, people are imperfect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Industry average: 10 defects per 1000 lines of code (?)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Defects happen that are not immediately localizable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Found during integration testing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Or reported by user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Cost of an error increases by orders of magnitude during program lifecycle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468" name="Google Shape;468;p5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5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Debugging Lifecycle</a:t>
            </a:r>
            <a:endParaRPr/>
          </a:p>
        </p:txBody>
      </p:sp>
      <p:sp>
        <p:nvSpPr>
          <p:cNvPr id="474" name="Google Shape;474;p5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1: Clarify symptom (simplify input), create “minimal” test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2: Find and understand cause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3: Fix and understand why it works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4: Rerun all tests, old and new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475" name="Google Shape;475;p5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3941</Words>
  <Application>Microsoft Macintosh PowerPoint</Application>
  <PresentationFormat>On-screen Show (4:3)</PresentationFormat>
  <Paragraphs>1019</Paragraphs>
  <Slides>50</Slides>
  <Notes>50</Notes>
  <HiddenSlides>3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8" baseType="lpstr">
      <vt:lpstr>Noto Sans Symbols</vt:lpstr>
      <vt:lpstr>Arial</vt:lpstr>
      <vt:lpstr>Arial Narrow</vt:lpstr>
      <vt:lpstr>Calibri</vt:lpstr>
      <vt:lpstr>Consolas</vt:lpstr>
      <vt:lpstr>Courier New</vt:lpstr>
      <vt:lpstr>Times New Roman</vt:lpstr>
      <vt:lpstr>UWTheme-333-Sp18</vt:lpstr>
      <vt:lpstr>Debugging Strategies &amp; Code Generation</vt:lpstr>
      <vt:lpstr>Mid-quarter Feedback</vt:lpstr>
      <vt:lpstr>Lecture Outline</vt:lpstr>
      <vt:lpstr>Sources and Acknowledgements</vt:lpstr>
      <vt:lpstr>Debugging Pre-discussion</vt:lpstr>
      <vt:lpstr>A Bug’s Life</vt:lpstr>
      <vt:lpstr>Testing Versus Debugging</vt:lpstr>
      <vt:lpstr>Last (Inevitable) Resort: Debugging</vt:lpstr>
      <vt:lpstr>Debugging Lifecycle</vt:lpstr>
      <vt:lpstr>The Debugging Process</vt:lpstr>
      <vt:lpstr>The Debugging Process</vt:lpstr>
      <vt:lpstr>Debugging and The Scientific Method</vt:lpstr>
      <vt:lpstr>Debugging Example</vt:lpstr>
      <vt:lpstr>Reducing Absolute Input Size</vt:lpstr>
      <vt:lpstr>Reducing Relative Input Size</vt:lpstr>
      <vt:lpstr>General Strategy: Simplify</vt:lpstr>
      <vt:lpstr>Localizing a Defect</vt:lpstr>
      <vt:lpstr>Binary Search on Buggy Code</vt:lpstr>
      <vt:lpstr>Binary Search on Buggy Code</vt:lpstr>
      <vt:lpstr>Detecting Bugs in the Real World</vt:lpstr>
      <vt:lpstr>Heisenbugs</vt:lpstr>
      <vt:lpstr>Logging Events</vt:lpstr>
      <vt:lpstr>More Tricks for Hard Bugs</vt:lpstr>
      <vt:lpstr>Where is the Defect?</vt:lpstr>
      <vt:lpstr>When Debugging Gets Tough</vt:lpstr>
      <vt:lpstr>Key Concepts</vt:lpstr>
      <vt:lpstr>Lecture Outline</vt:lpstr>
      <vt:lpstr>PowerPoint Presentation</vt:lpstr>
      <vt:lpstr>Software Overview</vt:lpstr>
      <vt:lpstr>The Compiler: Implementation</vt:lpstr>
      <vt:lpstr>Five-minute Break!</vt:lpstr>
      <vt:lpstr>Lecture Outline</vt:lpstr>
      <vt:lpstr>Code Generation: The Task</vt:lpstr>
      <vt:lpstr>Compile Time vs. Run Time</vt:lpstr>
      <vt:lpstr>Code Generation: Example</vt:lpstr>
      <vt:lpstr>Code Generation: Example</vt:lpstr>
      <vt:lpstr>Code Generation: Example</vt:lpstr>
      <vt:lpstr>Code Generation: Example</vt:lpstr>
      <vt:lpstr>Code Generation: Example</vt:lpstr>
      <vt:lpstr>Code Generation: Example</vt:lpstr>
      <vt:lpstr>Code Generation: Example</vt:lpstr>
      <vt:lpstr>Code Generation: Example</vt:lpstr>
      <vt:lpstr>Code Generation: Example</vt:lpstr>
      <vt:lpstr>Code Generation: Takeaways</vt:lpstr>
      <vt:lpstr>Lecture Outline</vt:lpstr>
      <vt:lpstr>Software Overview</vt:lpstr>
      <vt:lpstr>Compiling Code: Single Tier</vt:lpstr>
      <vt:lpstr>Compiling Code: Two Tier</vt:lpstr>
      <vt:lpstr>The Java Virtual Machine (JVM)</vt:lpstr>
      <vt:lpstr>Lecture 15 Wrap-up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Code Generation, Debugging Strategies </dc:title>
  <dc:creator>Aaron Johnston</dc:creator>
  <cp:lastModifiedBy>Eric Fan</cp:lastModifiedBy>
  <cp:revision>37</cp:revision>
  <dcterms:created xsi:type="dcterms:W3CDTF">2018-03-28T08:00:24Z</dcterms:created>
  <dcterms:modified xsi:type="dcterms:W3CDTF">2022-05-17T19:07:15Z</dcterms:modified>
</cp:coreProperties>
</file>